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sldIdLst>
    <p:sldId id="256" r:id="rId5"/>
    <p:sldId id="259" r:id="rId6"/>
    <p:sldId id="261" r:id="rId7"/>
    <p:sldId id="264" r:id="rId8"/>
    <p:sldId id="283" r:id="rId9"/>
    <p:sldId id="262" r:id="rId10"/>
    <p:sldId id="284" r:id="rId11"/>
    <p:sldId id="267" r:id="rId12"/>
    <p:sldId id="287" r:id="rId13"/>
    <p:sldId id="289" r:id="rId14"/>
    <p:sldId id="291" r:id="rId15"/>
    <p:sldId id="292" r:id="rId16"/>
    <p:sldId id="285" r:id="rId17"/>
    <p:sldId id="286" r:id="rId18"/>
    <p:sldId id="280" r:id="rId19"/>
    <p:sldId id="274" r:id="rId20"/>
    <p:sldId id="288" r:id="rId21"/>
    <p:sldId id="290" r:id="rId22"/>
    <p:sldId id="293" r:id="rId23"/>
    <p:sldId id="294" r:id="rId24"/>
    <p:sldId id="295" r:id="rId25"/>
    <p:sldId id="296"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B628F18-7227-AEDC-CB86-73565382A97A}" name="João Gonçalves" initials="" userId="S::joao.mendes.goncalves@ua.pt::1a115fb2-bf28-4bb1-896a-d7831685023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D7AA54-1B1C-4814-9A66-7C1902F374D7}" v="2889" dt="2024-05-28T19:27:51.357"/>
    <p1510:client id="{9167A592-26C4-4230-82D4-3806F662EDFF}" v="74" dt="2024-05-27T23:36:22.462"/>
    <p1510:client id="{94CAF466-B961-9E99-E046-7A93FECCA8B2}" v="13" dt="2024-05-27T16:11:35.086"/>
    <p1510:client id="{C644EC18-D49D-C625-90D2-5F51B17965E3}" v="1" dt="2024-05-27T23:10:39.547"/>
    <p1510:client id="{ED39C477-5FBC-4631-97BF-4812E41AF8BD}" v="6663" vWet="6664" dt="2024-05-28T02:41:55.6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6C3F53-8889-4670-AC46-B26C318EE0F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2785E7C-F8C6-487E-8AAC-09654D3258B6}">
      <dgm:prSet>
        <dgm:style>
          <a:lnRef idx="0">
            <a:schemeClr val="accent6"/>
          </a:lnRef>
          <a:fillRef idx="3">
            <a:schemeClr val="accent6"/>
          </a:fillRef>
          <a:effectRef idx="3">
            <a:schemeClr val="accent6"/>
          </a:effectRef>
          <a:fontRef idx="minor">
            <a:schemeClr val="lt1"/>
          </a:fontRef>
        </dgm:style>
      </dgm:prSet>
      <dgm:spPr>
        <a:xfrm>
          <a:off x="527034" y="66459"/>
          <a:ext cx="7378478" cy="649440"/>
        </a:xfrm>
        <a:prstGeom prst="round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solidFill>
            <a:srgbClr val="70AD47"/>
          </a:solidFill>
        </a:ln>
        <a:effectLst>
          <a:outerShdw blurRad="57150" dist="19050" dir="5400000" algn="ctr" rotWithShape="0">
            <a:srgbClr val="000000">
              <a:alpha val="63000"/>
            </a:srgbClr>
          </a:outerShdw>
        </a:effectLst>
      </dgm:spPr>
      <dgm:t>
        <a:bodyPr/>
        <a:lstStyle/>
        <a:p>
          <a:pPr>
            <a:buNone/>
          </a:pPr>
          <a:r>
            <a:rPr lang="en-US" b="1">
              <a:solidFill>
                <a:sysClr val="window" lastClr="FFFFFF"/>
              </a:solidFill>
              <a:latin typeface="Calibri" panose="020F0502020204030204"/>
              <a:ea typeface="+mn-ea"/>
              <a:cs typeface="+mn-cs"/>
            </a:rPr>
            <a:t>Scenario 1:</a:t>
          </a:r>
          <a:endParaRPr lang="en-US">
            <a:solidFill>
              <a:sysClr val="window" lastClr="FFFFFF"/>
            </a:solidFill>
            <a:latin typeface="Calibri" panose="020F0502020204030204"/>
            <a:ea typeface="+mn-ea"/>
            <a:cs typeface="+mn-cs"/>
          </a:endParaRPr>
        </a:p>
      </dgm:t>
    </dgm:pt>
    <dgm:pt modelId="{E21EFAB2-8D9D-4CBB-A287-2AAFD872FE3C}" type="parTrans" cxnId="{C0B92F30-6E13-459B-B1F5-D4D158B6930F}">
      <dgm:prSet/>
      <dgm:spPr/>
      <dgm:t>
        <a:bodyPr/>
        <a:lstStyle/>
        <a:p>
          <a:endParaRPr lang="en-US"/>
        </a:p>
      </dgm:t>
    </dgm:pt>
    <dgm:pt modelId="{6B44CB9A-355C-4DD4-8F3D-E0C73928483D}" type="sibTrans" cxnId="{C0B92F30-6E13-459B-B1F5-D4D158B6930F}">
      <dgm:prSet/>
      <dgm:spPr/>
      <dgm:t>
        <a:bodyPr/>
        <a:lstStyle/>
        <a:p>
          <a:endParaRPr lang="en-US"/>
        </a:p>
      </dgm:t>
    </dgm:pt>
    <dgm:pt modelId="{207A70C5-76CE-4D1D-B73C-6C7521BD4C5B}">
      <dgm:prSet/>
      <dgm:spPr>
        <a:xfrm>
          <a:off x="0" y="369306"/>
          <a:ext cx="10540684" cy="2979900"/>
        </a:xfrm>
        <a:prstGeom prst="rect">
          <a:avLst/>
        </a:prstGeom>
        <a:solidFill>
          <a:sysClr val="window" lastClr="FFFFFF">
            <a:alpha val="90000"/>
            <a:hueOff val="0"/>
            <a:satOff val="0"/>
            <a:lumOff val="0"/>
            <a:alphaOff val="0"/>
          </a:sysClr>
        </a:solidFill>
        <a:ln w="12700" cap="flat" cmpd="sng" algn="ctr">
          <a:solidFill>
            <a:srgbClr val="70AD47"/>
          </a:solidFill>
          <a:prstDash val="solid"/>
          <a:miter lim="800000"/>
        </a:ln>
        <a:effectLst/>
      </dgm:spPr>
      <dgm:t>
        <a:bodyPr/>
        <a:lstStyle/>
        <a:p>
          <a:pPr>
            <a:buChar char="•"/>
          </a:pPr>
          <a:r>
            <a:rPr lang="en-GB" b="0" i="0">
              <a:solidFill>
                <a:srgbClr val="000000"/>
              </a:solidFill>
              <a:latin typeface="Calibri Light" panose="020F0302020204030204"/>
              <a:ea typeface="+mn-ea"/>
              <a:cs typeface="+mn-cs"/>
            </a:rPr>
            <a:t>António </a:t>
          </a:r>
          <a:r>
            <a:rPr lang="en-GB" b="0" i="0" err="1">
              <a:solidFill>
                <a:srgbClr val="000000"/>
              </a:solidFill>
              <a:latin typeface="Calibri Light" panose="020F0302020204030204"/>
              <a:ea typeface="+mn-ea"/>
              <a:cs typeface="+mn-cs"/>
            </a:rPr>
            <a:t>Morgado</a:t>
          </a:r>
          <a:r>
            <a:rPr lang="en-GB" b="0" i="0">
              <a:solidFill>
                <a:srgbClr val="000000"/>
              </a:solidFill>
              <a:latin typeface="Calibri Light" panose="020F0302020204030204"/>
              <a:ea typeface="+mn-ea"/>
              <a:cs typeface="+mn-cs"/>
            </a:rPr>
            <a:t>, is struggling with the class of “Computer Architecture I”;</a:t>
          </a:r>
          <a:endParaRPr lang="en-US">
            <a:solidFill>
              <a:srgbClr val="000000"/>
            </a:solidFill>
            <a:latin typeface="Calibri Light" panose="020F0302020204030204"/>
            <a:ea typeface="+mn-ea"/>
            <a:cs typeface="+mn-cs"/>
          </a:endParaRPr>
        </a:p>
      </dgm:t>
    </dgm:pt>
    <dgm:pt modelId="{7672F6C0-9958-4F5F-80F0-82264B7140ED}" type="parTrans" cxnId="{2608FF70-C8E0-4612-84EC-84962C513B2A}">
      <dgm:prSet/>
      <dgm:spPr/>
      <dgm:t>
        <a:bodyPr/>
        <a:lstStyle/>
        <a:p>
          <a:endParaRPr lang="en-US"/>
        </a:p>
      </dgm:t>
    </dgm:pt>
    <dgm:pt modelId="{E4DEDD87-7154-49F4-A14B-FCDC22E2CABA}" type="sibTrans" cxnId="{2608FF70-C8E0-4612-84EC-84962C513B2A}">
      <dgm:prSet/>
      <dgm:spPr/>
      <dgm:t>
        <a:bodyPr/>
        <a:lstStyle/>
        <a:p>
          <a:endParaRPr lang="en-US"/>
        </a:p>
      </dgm:t>
    </dgm:pt>
    <dgm:pt modelId="{05C7F1D8-B7BC-4091-A87C-3B1B765B4E17}">
      <dgm:prSet/>
      <dgm:spPr>
        <a:xfrm>
          <a:off x="0" y="369306"/>
          <a:ext cx="10540684" cy="2979900"/>
        </a:xfrm>
        <a:prstGeom prst="rect">
          <a:avLst/>
        </a:prstGeom>
        <a:solidFill>
          <a:sysClr val="window" lastClr="FFFFFF">
            <a:alpha val="90000"/>
            <a:hueOff val="0"/>
            <a:satOff val="0"/>
            <a:lumOff val="0"/>
            <a:alphaOff val="0"/>
          </a:sysClr>
        </a:solidFill>
        <a:ln w="12700" cap="flat" cmpd="sng" algn="ctr">
          <a:solidFill>
            <a:srgbClr val="70AD47"/>
          </a:solidFill>
          <a:prstDash val="solid"/>
          <a:miter lim="800000"/>
        </a:ln>
        <a:effectLst/>
      </dgm:spPr>
      <dgm:t>
        <a:bodyPr/>
        <a:lstStyle/>
        <a:p>
          <a:pPr>
            <a:buChar char="•"/>
          </a:pPr>
          <a:r>
            <a:rPr lang="en-GB" b="0" i="0">
              <a:solidFill>
                <a:srgbClr val="000000"/>
              </a:solidFill>
              <a:latin typeface="Calibri Light" panose="020F0302020204030204"/>
              <a:ea typeface="+mn-ea"/>
              <a:cs typeface="+mn-cs"/>
            </a:rPr>
            <a:t>He discovers “Aveiro Scholar’s Tavern”, a platform for academic support and finds a post fro</a:t>
          </a:r>
          <a:r>
            <a:rPr lang="en-GB">
              <a:solidFill>
                <a:srgbClr val="000000"/>
              </a:solidFill>
              <a:latin typeface="Calibri Light" panose="020F0302020204030204"/>
              <a:ea typeface="+mn-ea"/>
              <a:cs typeface="+mn-cs"/>
            </a:rPr>
            <a:t>m</a:t>
          </a:r>
          <a:r>
            <a:rPr lang="en-GB" b="0" i="0">
              <a:solidFill>
                <a:srgbClr val="000000"/>
              </a:solidFill>
              <a:latin typeface="Calibri Light" panose="020F0302020204030204"/>
              <a:ea typeface="+mn-ea"/>
              <a:cs typeface="+mn-cs"/>
            </a:rPr>
            <a:t> Mário Figueiredo, advertising study notes about “Computer Architecture I”;</a:t>
          </a:r>
          <a:endParaRPr lang="en-US">
            <a:solidFill>
              <a:srgbClr val="000000"/>
            </a:solidFill>
            <a:latin typeface="Calibri Light" panose="020F0302020204030204"/>
            <a:ea typeface="+mn-ea"/>
            <a:cs typeface="+mn-cs"/>
          </a:endParaRPr>
        </a:p>
      </dgm:t>
    </dgm:pt>
    <dgm:pt modelId="{3397197C-CFDA-4988-A14E-CD28368F2016}" type="parTrans" cxnId="{A3D6210F-1F6B-4BC0-B7D3-2E8A65EDB6E7}">
      <dgm:prSet/>
      <dgm:spPr/>
      <dgm:t>
        <a:bodyPr/>
        <a:lstStyle/>
        <a:p>
          <a:endParaRPr lang="en-GB"/>
        </a:p>
      </dgm:t>
    </dgm:pt>
    <dgm:pt modelId="{176EE446-C4C5-4F00-84FD-43CE3A0A8C1E}" type="sibTrans" cxnId="{A3D6210F-1F6B-4BC0-B7D3-2E8A65EDB6E7}">
      <dgm:prSet/>
      <dgm:spPr/>
      <dgm:t>
        <a:bodyPr/>
        <a:lstStyle/>
        <a:p>
          <a:endParaRPr lang="en-GB"/>
        </a:p>
      </dgm:t>
    </dgm:pt>
    <dgm:pt modelId="{BA462894-5F6C-437A-8EDB-34652B8124E7}">
      <dgm:prSet/>
      <dgm:spPr>
        <a:xfrm>
          <a:off x="0" y="369306"/>
          <a:ext cx="10540684" cy="2979900"/>
        </a:xfrm>
        <a:prstGeom prst="rect">
          <a:avLst/>
        </a:prstGeom>
        <a:solidFill>
          <a:sysClr val="window" lastClr="FFFFFF">
            <a:alpha val="90000"/>
            <a:hueOff val="0"/>
            <a:satOff val="0"/>
            <a:lumOff val="0"/>
            <a:alphaOff val="0"/>
          </a:sysClr>
        </a:solidFill>
        <a:ln w="12700" cap="flat" cmpd="sng" algn="ctr">
          <a:solidFill>
            <a:srgbClr val="70AD47"/>
          </a:solidFill>
          <a:prstDash val="solid"/>
          <a:miter lim="800000"/>
        </a:ln>
        <a:effectLst/>
      </dgm:spPr>
      <dgm:t>
        <a:bodyPr/>
        <a:lstStyle/>
        <a:p>
          <a:pPr>
            <a:buChar char="•"/>
          </a:pPr>
          <a:r>
            <a:rPr lang="en-GB" b="0" i="0">
              <a:solidFill>
                <a:srgbClr val="000000"/>
              </a:solidFill>
              <a:latin typeface="Calibri Light" panose="020F0302020204030204"/>
              <a:ea typeface="+mn-ea"/>
              <a:cs typeface="+mn-cs"/>
            </a:rPr>
            <a:t>António clicks on the post, checks Mário’s profile and decides to buy his study notes;</a:t>
          </a:r>
          <a:endParaRPr lang="en-US">
            <a:solidFill>
              <a:srgbClr val="000000"/>
            </a:solidFill>
            <a:latin typeface="Calibri Light" panose="020F0302020204030204"/>
            <a:ea typeface="+mn-ea"/>
            <a:cs typeface="+mn-cs"/>
          </a:endParaRPr>
        </a:p>
      </dgm:t>
    </dgm:pt>
    <dgm:pt modelId="{21A2B652-5706-4621-8699-9549BC89C264}" type="parTrans" cxnId="{A7682941-4A92-4BD0-BD33-7DD5522848B2}">
      <dgm:prSet/>
      <dgm:spPr/>
      <dgm:t>
        <a:bodyPr/>
        <a:lstStyle/>
        <a:p>
          <a:endParaRPr lang="en-GB"/>
        </a:p>
      </dgm:t>
    </dgm:pt>
    <dgm:pt modelId="{619F5F15-71CF-471F-9A96-C3BED7029132}" type="sibTrans" cxnId="{A7682941-4A92-4BD0-BD33-7DD5522848B2}">
      <dgm:prSet/>
      <dgm:spPr/>
      <dgm:t>
        <a:bodyPr/>
        <a:lstStyle/>
        <a:p>
          <a:endParaRPr lang="en-GB"/>
        </a:p>
      </dgm:t>
    </dgm:pt>
    <dgm:pt modelId="{E7B124CE-DC32-4A75-8363-2EA03C21DAE9}">
      <dgm:prSet/>
      <dgm:spPr>
        <a:xfrm>
          <a:off x="0" y="369306"/>
          <a:ext cx="10540684" cy="2979900"/>
        </a:xfrm>
        <a:prstGeom prst="rect">
          <a:avLst/>
        </a:prstGeom>
        <a:solidFill>
          <a:sysClr val="window" lastClr="FFFFFF">
            <a:alpha val="90000"/>
            <a:hueOff val="0"/>
            <a:satOff val="0"/>
            <a:lumOff val="0"/>
            <a:alphaOff val="0"/>
          </a:sysClr>
        </a:solidFill>
        <a:ln w="12700" cap="flat" cmpd="sng" algn="ctr">
          <a:solidFill>
            <a:srgbClr val="70AD47"/>
          </a:solidFill>
          <a:prstDash val="solid"/>
          <a:miter lim="800000"/>
        </a:ln>
        <a:effectLst/>
      </dgm:spPr>
      <dgm:t>
        <a:bodyPr/>
        <a:lstStyle/>
        <a:p>
          <a:pPr>
            <a:buChar char="•"/>
          </a:pPr>
          <a:r>
            <a:rPr lang="en-GB" b="0" i="0">
              <a:solidFill>
                <a:srgbClr val="000000"/>
              </a:solidFill>
              <a:latin typeface="Calibri Light" panose="020F0302020204030204"/>
              <a:ea typeface="+mn-ea"/>
              <a:cs typeface="+mn-cs"/>
            </a:rPr>
            <a:t>António is thankful for Mário's help and leaves a positive review on the site. </a:t>
          </a:r>
          <a:endParaRPr lang="en-US">
            <a:solidFill>
              <a:srgbClr val="000000"/>
            </a:solidFill>
            <a:latin typeface="Calibri Light" panose="020F0302020204030204"/>
            <a:ea typeface="+mn-ea"/>
            <a:cs typeface="+mn-cs"/>
          </a:endParaRPr>
        </a:p>
      </dgm:t>
    </dgm:pt>
    <dgm:pt modelId="{4CC1EB3C-49A9-4170-9926-4387BE6EAE64}" type="parTrans" cxnId="{FC5FDE91-E21A-42F6-B053-27A9B9034CAC}">
      <dgm:prSet/>
      <dgm:spPr/>
      <dgm:t>
        <a:bodyPr/>
        <a:lstStyle/>
        <a:p>
          <a:endParaRPr lang="en-GB"/>
        </a:p>
      </dgm:t>
    </dgm:pt>
    <dgm:pt modelId="{2618EFF7-9101-4715-9CA0-BB843D78F065}" type="sibTrans" cxnId="{FC5FDE91-E21A-42F6-B053-27A9B9034CAC}">
      <dgm:prSet/>
      <dgm:spPr/>
      <dgm:t>
        <a:bodyPr/>
        <a:lstStyle/>
        <a:p>
          <a:endParaRPr lang="en-GB"/>
        </a:p>
      </dgm:t>
    </dgm:pt>
    <dgm:pt modelId="{0F7D47C9-4B49-41EF-8FDF-8A3D82CE6552}" type="pres">
      <dgm:prSet presAssocID="{026C3F53-8889-4670-AC46-B26C318EE0F0}" presName="linear" presStyleCnt="0">
        <dgm:presLayoutVars>
          <dgm:dir/>
          <dgm:animLvl val="lvl"/>
          <dgm:resizeHandles val="exact"/>
        </dgm:presLayoutVars>
      </dgm:prSet>
      <dgm:spPr/>
    </dgm:pt>
    <dgm:pt modelId="{0D382C56-56A3-4139-AC1C-C3F44F9D284A}" type="pres">
      <dgm:prSet presAssocID="{B2785E7C-F8C6-487E-8AAC-09654D3258B6}" presName="parentLin" presStyleCnt="0"/>
      <dgm:spPr/>
    </dgm:pt>
    <dgm:pt modelId="{C054CF36-65EA-4D85-BAF8-9161CD31351A}" type="pres">
      <dgm:prSet presAssocID="{B2785E7C-F8C6-487E-8AAC-09654D3258B6}" presName="parentLeftMargin" presStyleLbl="node1" presStyleIdx="0" presStyleCnt="1"/>
      <dgm:spPr/>
    </dgm:pt>
    <dgm:pt modelId="{C675520F-A382-4C7B-853C-620FDD76C17E}" type="pres">
      <dgm:prSet presAssocID="{B2785E7C-F8C6-487E-8AAC-09654D3258B6}" presName="parentText" presStyleLbl="node1" presStyleIdx="0" presStyleCnt="1">
        <dgm:presLayoutVars>
          <dgm:chMax val="0"/>
          <dgm:bulletEnabled val="1"/>
        </dgm:presLayoutVars>
      </dgm:prSet>
      <dgm:spPr/>
    </dgm:pt>
    <dgm:pt modelId="{63E47435-0E98-412B-AEC3-9744272E78F5}" type="pres">
      <dgm:prSet presAssocID="{B2785E7C-F8C6-487E-8AAC-09654D3258B6}" presName="negativeSpace" presStyleCnt="0"/>
      <dgm:spPr/>
    </dgm:pt>
    <dgm:pt modelId="{110EFC3B-A4F3-40BB-A226-B9EA7793DC2E}" type="pres">
      <dgm:prSet presAssocID="{B2785E7C-F8C6-487E-8AAC-09654D3258B6}" presName="childText" presStyleLbl="conFgAcc1" presStyleIdx="0" presStyleCnt="1" custLinFactNeighborX="-13" custLinFactNeighborY="-6736">
        <dgm:presLayoutVars>
          <dgm:bulletEnabled val="1"/>
        </dgm:presLayoutVars>
      </dgm:prSet>
      <dgm:spPr/>
    </dgm:pt>
  </dgm:ptLst>
  <dgm:cxnLst>
    <dgm:cxn modelId="{A3D6210F-1F6B-4BC0-B7D3-2E8A65EDB6E7}" srcId="{B2785E7C-F8C6-487E-8AAC-09654D3258B6}" destId="{05C7F1D8-B7BC-4091-A87C-3B1B765B4E17}" srcOrd="1" destOrd="0" parTransId="{3397197C-CFDA-4988-A14E-CD28368F2016}" sibTransId="{176EE446-C4C5-4F00-84FD-43CE3A0A8C1E}"/>
    <dgm:cxn modelId="{C0B92F30-6E13-459B-B1F5-D4D158B6930F}" srcId="{026C3F53-8889-4670-AC46-B26C318EE0F0}" destId="{B2785E7C-F8C6-487E-8AAC-09654D3258B6}" srcOrd="0" destOrd="0" parTransId="{E21EFAB2-8D9D-4CBB-A287-2AAFD872FE3C}" sibTransId="{6B44CB9A-355C-4DD4-8F3D-E0C73928483D}"/>
    <dgm:cxn modelId="{A7682941-4A92-4BD0-BD33-7DD5522848B2}" srcId="{B2785E7C-F8C6-487E-8AAC-09654D3258B6}" destId="{BA462894-5F6C-437A-8EDB-34652B8124E7}" srcOrd="2" destOrd="0" parTransId="{21A2B652-5706-4621-8699-9549BC89C264}" sibTransId="{619F5F15-71CF-471F-9A96-C3BED7029132}"/>
    <dgm:cxn modelId="{895CD34A-240B-40B9-8B50-82C8B3956A7A}" type="presOf" srcId="{B2785E7C-F8C6-487E-8AAC-09654D3258B6}" destId="{C054CF36-65EA-4D85-BAF8-9161CD31351A}" srcOrd="0" destOrd="0" presId="urn:microsoft.com/office/officeart/2005/8/layout/list1"/>
    <dgm:cxn modelId="{2608FF70-C8E0-4612-84EC-84962C513B2A}" srcId="{B2785E7C-F8C6-487E-8AAC-09654D3258B6}" destId="{207A70C5-76CE-4D1D-B73C-6C7521BD4C5B}" srcOrd="0" destOrd="0" parTransId="{7672F6C0-9958-4F5F-80F0-82264B7140ED}" sibTransId="{E4DEDD87-7154-49F4-A14B-FCDC22E2CABA}"/>
    <dgm:cxn modelId="{23FA1485-A020-40FF-AEBE-33F9F00B1271}" type="presOf" srcId="{026C3F53-8889-4670-AC46-B26C318EE0F0}" destId="{0F7D47C9-4B49-41EF-8FDF-8A3D82CE6552}" srcOrd="0" destOrd="0" presId="urn:microsoft.com/office/officeart/2005/8/layout/list1"/>
    <dgm:cxn modelId="{77B75A87-B45B-4110-B494-428ABD7CF838}" type="presOf" srcId="{207A70C5-76CE-4D1D-B73C-6C7521BD4C5B}" destId="{110EFC3B-A4F3-40BB-A226-B9EA7793DC2E}" srcOrd="0" destOrd="0" presId="urn:microsoft.com/office/officeart/2005/8/layout/list1"/>
    <dgm:cxn modelId="{FC5FDE91-E21A-42F6-B053-27A9B9034CAC}" srcId="{B2785E7C-F8C6-487E-8AAC-09654D3258B6}" destId="{E7B124CE-DC32-4A75-8363-2EA03C21DAE9}" srcOrd="3" destOrd="0" parTransId="{4CC1EB3C-49A9-4170-9926-4387BE6EAE64}" sibTransId="{2618EFF7-9101-4715-9CA0-BB843D78F065}"/>
    <dgm:cxn modelId="{01A83EA7-DF14-4DC5-87DC-C205A2D0C1B9}" type="presOf" srcId="{B2785E7C-F8C6-487E-8AAC-09654D3258B6}" destId="{C675520F-A382-4C7B-853C-620FDD76C17E}" srcOrd="1" destOrd="0" presId="urn:microsoft.com/office/officeart/2005/8/layout/list1"/>
    <dgm:cxn modelId="{A504A9AA-EF9B-473B-B71E-1BE52EF8F95F}" type="presOf" srcId="{E7B124CE-DC32-4A75-8363-2EA03C21DAE9}" destId="{110EFC3B-A4F3-40BB-A226-B9EA7793DC2E}" srcOrd="0" destOrd="3" presId="urn:microsoft.com/office/officeart/2005/8/layout/list1"/>
    <dgm:cxn modelId="{7EE18FDA-8B44-4C1E-8FEF-8C148FC4F26D}" type="presOf" srcId="{05C7F1D8-B7BC-4091-A87C-3B1B765B4E17}" destId="{110EFC3B-A4F3-40BB-A226-B9EA7793DC2E}" srcOrd="0" destOrd="1" presId="urn:microsoft.com/office/officeart/2005/8/layout/list1"/>
    <dgm:cxn modelId="{0E6EA3E2-243C-4735-94F4-C58E95DA9ECA}" type="presOf" srcId="{BA462894-5F6C-437A-8EDB-34652B8124E7}" destId="{110EFC3B-A4F3-40BB-A226-B9EA7793DC2E}" srcOrd="0" destOrd="2" presId="urn:microsoft.com/office/officeart/2005/8/layout/list1"/>
    <dgm:cxn modelId="{F3CCE9EC-C229-48A6-BC8A-81324B3A2CB4}" type="presParOf" srcId="{0F7D47C9-4B49-41EF-8FDF-8A3D82CE6552}" destId="{0D382C56-56A3-4139-AC1C-C3F44F9D284A}" srcOrd="0" destOrd="0" presId="urn:microsoft.com/office/officeart/2005/8/layout/list1"/>
    <dgm:cxn modelId="{2A54D51D-5A36-448F-9388-7071C6C7824A}" type="presParOf" srcId="{0D382C56-56A3-4139-AC1C-C3F44F9D284A}" destId="{C054CF36-65EA-4D85-BAF8-9161CD31351A}" srcOrd="0" destOrd="0" presId="urn:microsoft.com/office/officeart/2005/8/layout/list1"/>
    <dgm:cxn modelId="{88550822-F425-4225-9768-AD5511EB00E4}" type="presParOf" srcId="{0D382C56-56A3-4139-AC1C-C3F44F9D284A}" destId="{C675520F-A382-4C7B-853C-620FDD76C17E}" srcOrd="1" destOrd="0" presId="urn:microsoft.com/office/officeart/2005/8/layout/list1"/>
    <dgm:cxn modelId="{2EB83895-1CC2-47E9-AD63-6DCD38450A7A}" type="presParOf" srcId="{0F7D47C9-4B49-41EF-8FDF-8A3D82CE6552}" destId="{63E47435-0E98-412B-AEC3-9744272E78F5}" srcOrd="1" destOrd="0" presId="urn:microsoft.com/office/officeart/2005/8/layout/list1"/>
    <dgm:cxn modelId="{EF7E67BB-38DA-41DA-AA35-58031D55729E}" type="presParOf" srcId="{0F7D47C9-4B49-41EF-8FDF-8A3D82CE6552}" destId="{110EFC3B-A4F3-40BB-A226-B9EA7793DC2E}"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6C3F53-8889-4670-AC46-B26C318EE0F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2785E7C-F8C6-487E-8AAC-09654D3258B6}">
      <dgm:prSet>
        <dgm:style>
          <a:lnRef idx="0">
            <a:schemeClr val="accent6"/>
          </a:lnRef>
          <a:fillRef idx="3">
            <a:schemeClr val="accent6"/>
          </a:fillRef>
          <a:effectRef idx="3">
            <a:schemeClr val="accent6"/>
          </a:effectRef>
          <a:fontRef idx="minor">
            <a:schemeClr val="lt1"/>
          </a:fontRef>
        </dgm:style>
      </dgm:prSet>
      <dgm:spPr>
        <a:xfrm>
          <a:off x="527034" y="66459"/>
          <a:ext cx="7378478" cy="649440"/>
        </a:xfrm>
        <a:prstGeom prst="round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solidFill>
            <a:srgbClr val="70AD47"/>
          </a:solidFill>
        </a:ln>
        <a:effectLst>
          <a:outerShdw blurRad="57150" dist="19050" dir="5400000" algn="ctr" rotWithShape="0">
            <a:srgbClr val="000000">
              <a:alpha val="63000"/>
            </a:srgbClr>
          </a:outerShdw>
        </a:effectLst>
      </dgm:spPr>
      <dgm:t>
        <a:bodyPr/>
        <a:lstStyle/>
        <a:p>
          <a:pPr>
            <a:buNone/>
          </a:pPr>
          <a:r>
            <a:rPr lang="en-US" b="1">
              <a:solidFill>
                <a:sysClr val="window" lastClr="FFFFFF"/>
              </a:solidFill>
              <a:latin typeface="Calibri" panose="020F0502020204030204"/>
              <a:ea typeface="+mn-ea"/>
              <a:cs typeface="+mn-cs"/>
            </a:rPr>
            <a:t>Scenario 2:</a:t>
          </a:r>
          <a:endParaRPr lang="en-US">
            <a:solidFill>
              <a:sysClr val="window" lastClr="FFFFFF"/>
            </a:solidFill>
            <a:latin typeface="Calibri" panose="020F0502020204030204"/>
            <a:ea typeface="+mn-ea"/>
            <a:cs typeface="+mn-cs"/>
          </a:endParaRPr>
        </a:p>
      </dgm:t>
    </dgm:pt>
    <dgm:pt modelId="{E21EFAB2-8D9D-4CBB-A287-2AAFD872FE3C}" type="parTrans" cxnId="{C0B92F30-6E13-459B-B1F5-D4D158B6930F}">
      <dgm:prSet/>
      <dgm:spPr/>
      <dgm:t>
        <a:bodyPr/>
        <a:lstStyle/>
        <a:p>
          <a:endParaRPr lang="en-US"/>
        </a:p>
      </dgm:t>
    </dgm:pt>
    <dgm:pt modelId="{6B44CB9A-355C-4DD4-8F3D-E0C73928483D}" type="sibTrans" cxnId="{C0B92F30-6E13-459B-B1F5-D4D158B6930F}">
      <dgm:prSet/>
      <dgm:spPr/>
      <dgm:t>
        <a:bodyPr/>
        <a:lstStyle/>
        <a:p>
          <a:endParaRPr lang="en-US"/>
        </a:p>
      </dgm:t>
    </dgm:pt>
    <dgm:pt modelId="{207A70C5-76CE-4D1D-B73C-6C7521BD4C5B}">
      <dgm:prSet/>
      <dgm:spPr>
        <a:xfrm>
          <a:off x="0" y="369306"/>
          <a:ext cx="10540684" cy="2979900"/>
        </a:xfrm>
        <a:prstGeom prst="rect">
          <a:avLst/>
        </a:prstGeom>
        <a:solidFill>
          <a:sysClr val="window" lastClr="FFFFFF">
            <a:alpha val="90000"/>
            <a:hueOff val="0"/>
            <a:satOff val="0"/>
            <a:lumOff val="0"/>
            <a:alphaOff val="0"/>
          </a:sysClr>
        </a:solidFill>
        <a:ln w="12700" cap="flat" cmpd="sng" algn="ctr">
          <a:solidFill>
            <a:srgbClr val="70AD47"/>
          </a:solidFill>
          <a:prstDash val="solid"/>
          <a:miter lim="800000"/>
        </a:ln>
        <a:effectLst/>
      </dgm:spPr>
      <dgm:t>
        <a:bodyPr/>
        <a:lstStyle/>
        <a:p>
          <a:pPr>
            <a:buChar char="•"/>
          </a:pPr>
          <a:r>
            <a:rPr lang="en-US">
              <a:solidFill>
                <a:srgbClr val="000000"/>
              </a:solidFill>
              <a:latin typeface="Calibri Light" panose="020F0302020204030204"/>
              <a:ea typeface="+mn-ea"/>
              <a:cs typeface="+mn-cs"/>
            </a:rPr>
            <a:t>Mário finds “Aveiro Scholar’s Tavern”, he creates an account;</a:t>
          </a:r>
        </a:p>
      </dgm:t>
    </dgm:pt>
    <dgm:pt modelId="{7672F6C0-9958-4F5F-80F0-82264B7140ED}" type="parTrans" cxnId="{2608FF70-C8E0-4612-84EC-84962C513B2A}">
      <dgm:prSet/>
      <dgm:spPr/>
      <dgm:t>
        <a:bodyPr/>
        <a:lstStyle/>
        <a:p>
          <a:endParaRPr lang="en-US"/>
        </a:p>
      </dgm:t>
    </dgm:pt>
    <dgm:pt modelId="{E4DEDD87-7154-49F4-A14B-FCDC22E2CABA}" type="sibTrans" cxnId="{2608FF70-C8E0-4612-84EC-84962C513B2A}">
      <dgm:prSet/>
      <dgm:spPr/>
      <dgm:t>
        <a:bodyPr/>
        <a:lstStyle/>
        <a:p>
          <a:endParaRPr lang="en-US"/>
        </a:p>
      </dgm:t>
    </dgm:pt>
    <dgm:pt modelId="{636819E1-8D7B-4C90-832E-64AB395E6A23}">
      <dgm:prSet/>
      <dgm:spPr>
        <a:xfrm>
          <a:off x="0" y="369306"/>
          <a:ext cx="10540684" cy="2979900"/>
        </a:xfrm>
        <a:solidFill>
          <a:sysClr val="window" lastClr="FFFFFF">
            <a:alpha val="90000"/>
            <a:hueOff val="0"/>
            <a:satOff val="0"/>
            <a:lumOff val="0"/>
            <a:alphaOff val="0"/>
          </a:sysClr>
        </a:solidFill>
        <a:ln w="12700" cap="flat" cmpd="sng" algn="ctr">
          <a:solidFill>
            <a:srgbClr val="70AD47"/>
          </a:solidFill>
          <a:prstDash val="solid"/>
          <a:miter lim="800000"/>
        </a:ln>
        <a:effectLst/>
      </dgm:spPr>
      <dgm:t>
        <a:bodyPr/>
        <a:lstStyle/>
        <a:p>
          <a:pPr>
            <a:buChar char="•"/>
          </a:pPr>
          <a:r>
            <a:rPr lang="en-US">
              <a:solidFill>
                <a:srgbClr val="000000"/>
              </a:solidFill>
              <a:latin typeface="Calibri Light" panose="020F0302020204030204"/>
              <a:ea typeface="+mn-ea"/>
              <a:cs typeface="+mn-cs"/>
            </a:rPr>
            <a:t>Then, he clicks on “Start Quest!”  button to post an advertisement of his Computer Science notes;</a:t>
          </a:r>
        </a:p>
      </dgm:t>
    </dgm:pt>
    <dgm:pt modelId="{FFC2ED11-CB68-4208-B237-53748F639042}" type="parTrans" cxnId="{B63FED0A-59BE-4BF5-BC3E-81D9389059DD}">
      <dgm:prSet/>
      <dgm:spPr/>
      <dgm:t>
        <a:bodyPr/>
        <a:lstStyle/>
        <a:p>
          <a:endParaRPr lang="pt-PT"/>
        </a:p>
      </dgm:t>
    </dgm:pt>
    <dgm:pt modelId="{94DF72EE-EE07-48A5-B459-64F0F3DCAB1C}" type="sibTrans" cxnId="{B63FED0A-59BE-4BF5-BC3E-81D9389059DD}">
      <dgm:prSet/>
      <dgm:spPr/>
      <dgm:t>
        <a:bodyPr/>
        <a:lstStyle/>
        <a:p>
          <a:endParaRPr lang="pt-PT"/>
        </a:p>
      </dgm:t>
    </dgm:pt>
    <dgm:pt modelId="{F8C73C3C-D17B-48F4-8F48-BC0F402A6C63}">
      <dgm:prSet/>
      <dgm:spPr>
        <a:xfrm>
          <a:off x="0" y="369306"/>
          <a:ext cx="10540684" cy="2979900"/>
        </a:xfrm>
        <a:solidFill>
          <a:sysClr val="window" lastClr="FFFFFF">
            <a:alpha val="90000"/>
            <a:hueOff val="0"/>
            <a:satOff val="0"/>
            <a:lumOff val="0"/>
            <a:alphaOff val="0"/>
          </a:sysClr>
        </a:solidFill>
        <a:ln w="12700" cap="flat" cmpd="sng" algn="ctr">
          <a:solidFill>
            <a:srgbClr val="70AD47"/>
          </a:solidFill>
          <a:prstDash val="solid"/>
          <a:miter lim="800000"/>
        </a:ln>
        <a:effectLst/>
      </dgm:spPr>
      <dgm:t>
        <a:bodyPr/>
        <a:lstStyle/>
        <a:p>
          <a:pPr>
            <a:buChar char="•"/>
          </a:pPr>
          <a:r>
            <a:rPr lang="en-US">
              <a:solidFill>
                <a:srgbClr val="000000"/>
              </a:solidFill>
              <a:latin typeface="Calibri Light" panose="020F0302020204030204"/>
              <a:ea typeface="+mn-ea"/>
              <a:cs typeface="+mn-cs"/>
            </a:rPr>
            <a:t>He will fill all the information about the content he is about to post, in the posting form;</a:t>
          </a:r>
        </a:p>
      </dgm:t>
    </dgm:pt>
    <dgm:pt modelId="{D584CB40-667A-4B12-9A37-E48E7A919B59}" type="parTrans" cxnId="{D4EB5772-5BA4-476F-ABDA-544E5BC3A82E}">
      <dgm:prSet/>
      <dgm:spPr/>
      <dgm:t>
        <a:bodyPr/>
        <a:lstStyle/>
        <a:p>
          <a:endParaRPr lang="pt-PT"/>
        </a:p>
      </dgm:t>
    </dgm:pt>
    <dgm:pt modelId="{1EFF6BF4-DFC3-4E3C-95F6-29B8B63430E3}" type="sibTrans" cxnId="{D4EB5772-5BA4-476F-ABDA-544E5BC3A82E}">
      <dgm:prSet/>
      <dgm:spPr/>
      <dgm:t>
        <a:bodyPr/>
        <a:lstStyle/>
        <a:p>
          <a:endParaRPr lang="pt-PT"/>
        </a:p>
      </dgm:t>
    </dgm:pt>
    <dgm:pt modelId="{D46F6932-FC20-44D8-BDCA-63452C1AFB60}">
      <dgm:prSet/>
      <dgm:spPr>
        <a:xfrm>
          <a:off x="0" y="369306"/>
          <a:ext cx="10540684" cy="2979900"/>
        </a:xfrm>
        <a:solidFill>
          <a:sysClr val="window" lastClr="FFFFFF">
            <a:alpha val="90000"/>
            <a:hueOff val="0"/>
            <a:satOff val="0"/>
            <a:lumOff val="0"/>
            <a:alphaOff val="0"/>
          </a:sysClr>
        </a:solidFill>
        <a:ln w="12700" cap="flat" cmpd="sng" algn="ctr">
          <a:solidFill>
            <a:srgbClr val="70AD47"/>
          </a:solidFill>
          <a:prstDash val="solid"/>
          <a:miter lim="800000"/>
        </a:ln>
        <a:effectLst/>
      </dgm:spPr>
      <dgm:t>
        <a:bodyPr/>
        <a:lstStyle/>
        <a:p>
          <a:pPr>
            <a:buChar char="•"/>
          </a:pPr>
          <a:endParaRPr lang="en-US">
            <a:solidFill>
              <a:srgbClr val="000000"/>
            </a:solidFill>
            <a:latin typeface="Calibri Light" panose="020F0302020204030204"/>
            <a:ea typeface="+mn-ea"/>
            <a:cs typeface="+mn-cs"/>
          </a:endParaRPr>
        </a:p>
      </dgm:t>
    </dgm:pt>
    <dgm:pt modelId="{D08315F5-296B-4C51-942F-58245A09C94A}" type="parTrans" cxnId="{174D9917-BD30-4B57-A93C-A4888B423057}">
      <dgm:prSet/>
      <dgm:spPr/>
      <dgm:t>
        <a:bodyPr/>
        <a:lstStyle/>
        <a:p>
          <a:endParaRPr lang="pt-PT"/>
        </a:p>
      </dgm:t>
    </dgm:pt>
    <dgm:pt modelId="{B666287C-10F0-43AD-B9C4-87CFD7176333}" type="sibTrans" cxnId="{174D9917-BD30-4B57-A93C-A4888B423057}">
      <dgm:prSet/>
      <dgm:spPr/>
      <dgm:t>
        <a:bodyPr/>
        <a:lstStyle/>
        <a:p>
          <a:endParaRPr lang="pt-PT"/>
        </a:p>
      </dgm:t>
    </dgm:pt>
    <dgm:pt modelId="{E26C00CB-CE7A-4955-9D4A-0A58B072BEEF}">
      <dgm:prSet/>
      <dgm:spPr>
        <a:xfrm>
          <a:off x="0" y="369306"/>
          <a:ext cx="10540684" cy="2979900"/>
        </a:xfrm>
        <a:solidFill>
          <a:sysClr val="window" lastClr="FFFFFF">
            <a:alpha val="90000"/>
            <a:hueOff val="0"/>
            <a:satOff val="0"/>
            <a:lumOff val="0"/>
            <a:alphaOff val="0"/>
          </a:sysClr>
        </a:solidFill>
        <a:ln w="12700" cap="flat" cmpd="sng" algn="ctr">
          <a:solidFill>
            <a:srgbClr val="70AD47"/>
          </a:solidFill>
          <a:prstDash val="solid"/>
          <a:miter lim="800000"/>
        </a:ln>
        <a:effectLst/>
      </dgm:spPr>
      <dgm:t>
        <a:bodyPr/>
        <a:lstStyle/>
        <a:p>
          <a:pPr>
            <a:buChar char="•"/>
          </a:pPr>
          <a:r>
            <a:rPr lang="en-US">
              <a:solidFill>
                <a:srgbClr val="000000"/>
              </a:solidFill>
              <a:latin typeface="Calibri Light" panose="020F0302020204030204"/>
              <a:ea typeface="+mn-ea"/>
              <a:cs typeface="+mn-cs"/>
            </a:rPr>
            <a:t>The post will be available for any student who is logged in the site.</a:t>
          </a:r>
        </a:p>
      </dgm:t>
    </dgm:pt>
    <dgm:pt modelId="{15DA5ABC-6875-4712-A2FF-6DC6CE79408A}" type="parTrans" cxnId="{9356B0A3-9F7E-4170-9EF6-C78333CEE9FF}">
      <dgm:prSet/>
      <dgm:spPr/>
      <dgm:t>
        <a:bodyPr/>
        <a:lstStyle/>
        <a:p>
          <a:endParaRPr lang="pt-PT"/>
        </a:p>
      </dgm:t>
    </dgm:pt>
    <dgm:pt modelId="{E412CBFC-98A4-4B93-A7BC-2D5768471C64}" type="sibTrans" cxnId="{9356B0A3-9F7E-4170-9EF6-C78333CEE9FF}">
      <dgm:prSet/>
      <dgm:spPr/>
      <dgm:t>
        <a:bodyPr/>
        <a:lstStyle/>
        <a:p>
          <a:endParaRPr lang="pt-PT"/>
        </a:p>
      </dgm:t>
    </dgm:pt>
    <dgm:pt modelId="{0F7D47C9-4B49-41EF-8FDF-8A3D82CE6552}" type="pres">
      <dgm:prSet presAssocID="{026C3F53-8889-4670-AC46-B26C318EE0F0}" presName="linear" presStyleCnt="0">
        <dgm:presLayoutVars>
          <dgm:dir/>
          <dgm:animLvl val="lvl"/>
          <dgm:resizeHandles val="exact"/>
        </dgm:presLayoutVars>
      </dgm:prSet>
      <dgm:spPr/>
    </dgm:pt>
    <dgm:pt modelId="{0D382C56-56A3-4139-AC1C-C3F44F9D284A}" type="pres">
      <dgm:prSet presAssocID="{B2785E7C-F8C6-487E-8AAC-09654D3258B6}" presName="parentLin" presStyleCnt="0"/>
      <dgm:spPr/>
    </dgm:pt>
    <dgm:pt modelId="{C054CF36-65EA-4D85-BAF8-9161CD31351A}" type="pres">
      <dgm:prSet presAssocID="{B2785E7C-F8C6-487E-8AAC-09654D3258B6}" presName="parentLeftMargin" presStyleLbl="node1" presStyleIdx="0" presStyleCnt="1"/>
      <dgm:spPr/>
    </dgm:pt>
    <dgm:pt modelId="{C675520F-A382-4C7B-853C-620FDD76C17E}" type="pres">
      <dgm:prSet presAssocID="{B2785E7C-F8C6-487E-8AAC-09654D3258B6}" presName="parentText" presStyleLbl="node1" presStyleIdx="0" presStyleCnt="1">
        <dgm:presLayoutVars>
          <dgm:chMax val="0"/>
          <dgm:bulletEnabled val="1"/>
        </dgm:presLayoutVars>
      </dgm:prSet>
      <dgm:spPr/>
    </dgm:pt>
    <dgm:pt modelId="{63E47435-0E98-412B-AEC3-9744272E78F5}" type="pres">
      <dgm:prSet presAssocID="{B2785E7C-F8C6-487E-8AAC-09654D3258B6}" presName="negativeSpace" presStyleCnt="0"/>
      <dgm:spPr/>
    </dgm:pt>
    <dgm:pt modelId="{110EFC3B-A4F3-40BB-A226-B9EA7793DC2E}" type="pres">
      <dgm:prSet presAssocID="{B2785E7C-F8C6-487E-8AAC-09654D3258B6}" presName="childText" presStyleLbl="conFgAcc1" presStyleIdx="0" presStyleCnt="1" custLinFactNeighborX="-13" custLinFactNeighborY="-6736">
        <dgm:presLayoutVars>
          <dgm:bulletEnabled val="1"/>
        </dgm:presLayoutVars>
      </dgm:prSet>
      <dgm:spPr>
        <a:prstGeom prst="rect">
          <a:avLst/>
        </a:prstGeom>
      </dgm:spPr>
    </dgm:pt>
  </dgm:ptLst>
  <dgm:cxnLst>
    <dgm:cxn modelId="{B63FED0A-59BE-4BF5-BC3E-81D9389059DD}" srcId="{B2785E7C-F8C6-487E-8AAC-09654D3258B6}" destId="{636819E1-8D7B-4C90-832E-64AB395E6A23}" srcOrd="1" destOrd="0" parTransId="{FFC2ED11-CB68-4208-B237-53748F639042}" sibTransId="{94DF72EE-EE07-48A5-B459-64F0F3DCAB1C}"/>
    <dgm:cxn modelId="{174D9917-BD30-4B57-A93C-A4888B423057}" srcId="{B2785E7C-F8C6-487E-8AAC-09654D3258B6}" destId="{D46F6932-FC20-44D8-BDCA-63452C1AFB60}" srcOrd="4" destOrd="0" parTransId="{D08315F5-296B-4C51-942F-58245A09C94A}" sibTransId="{B666287C-10F0-43AD-B9C4-87CFD7176333}"/>
    <dgm:cxn modelId="{C0B92F30-6E13-459B-B1F5-D4D158B6930F}" srcId="{026C3F53-8889-4670-AC46-B26C318EE0F0}" destId="{B2785E7C-F8C6-487E-8AAC-09654D3258B6}" srcOrd="0" destOrd="0" parTransId="{E21EFAB2-8D9D-4CBB-A287-2AAFD872FE3C}" sibTransId="{6B44CB9A-355C-4DD4-8F3D-E0C73928483D}"/>
    <dgm:cxn modelId="{9F359932-EFE3-40A8-9EA9-619F2D1EF804}" type="presOf" srcId="{636819E1-8D7B-4C90-832E-64AB395E6A23}" destId="{110EFC3B-A4F3-40BB-A226-B9EA7793DC2E}" srcOrd="0" destOrd="1" presId="urn:microsoft.com/office/officeart/2005/8/layout/list1"/>
    <dgm:cxn modelId="{895CD34A-240B-40B9-8B50-82C8B3956A7A}" type="presOf" srcId="{B2785E7C-F8C6-487E-8AAC-09654D3258B6}" destId="{C054CF36-65EA-4D85-BAF8-9161CD31351A}" srcOrd="0" destOrd="0" presId="urn:microsoft.com/office/officeart/2005/8/layout/list1"/>
    <dgm:cxn modelId="{2608FF70-C8E0-4612-84EC-84962C513B2A}" srcId="{B2785E7C-F8C6-487E-8AAC-09654D3258B6}" destId="{207A70C5-76CE-4D1D-B73C-6C7521BD4C5B}" srcOrd="0" destOrd="0" parTransId="{7672F6C0-9958-4F5F-80F0-82264B7140ED}" sibTransId="{E4DEDD87-7154-49F4-A14B-FCDC22E2CABA}"/>
    <dgm:cxn modelId="{D4EB5772-5BA4-476F-ABDA-544E5BC3A82E}" srcId="{B2785E7C-F8C6-487E-8AAC-09654D3258B6}" destId="{F8C73C3C-D17B-48F4-8F48-BC0F402A6C63}" srcOrd="2" destOrd="0" parTransId="{D584CB40-667A-4B12-9A37-E48E7A919B59}" sibTransId="{1EFF6BF4-DFC3-4E3C-95F6-29B8B63430E3}"/>
    <dgm:cxn modelId="{3734D75A-9473-4AD9-9CBE-88DB5BEE0B37}" type="presOf" srcId="{D46F6932-FC20-44D8-BDCA-63452C1AFB60}" destId="{110EFC3B-A4F3-40BB-A226-B9EA7793DC2E}" srcOrd="0" destOrd="4" presId="urn:microsoft.com/office/officeart/2005/8/layout/list1"/>
    <dgm:cxn modelId="{23FA1485-A020-40FF-AEBE-33F9F00B1271}" type="presOf" srcId="{026C3F53-8889-4670-AC46-B26C318EE0F0}" destId="{0F7D47C9-4B49-41EF-8FDF-8A3D82CE6552}" srcOrd="0" destOrd="0" presId="urn:microsoft.com/office/officeart/2005/8/layout/list1"/>
    <dgm:cxn modelId="{77B75A87-B45B-4110-B494-428ABD7CF838}" type="presOf" srcId="{207A70C5-76CE-4D1D-B73C-6C7521BD4C5B}" destId="{110EFC3B-A4F3-40BB-A226-B9EA7793DC2E}" srcOrd="0" destOrd="0" presId="urn:microsoft.com/office/officeart/2005/8/layout/list1"/>
    <dgm:cxn modelId="{9356B0A3-9F7E-4170-9EF6-C78333CEE9FF}" srcId="{B2785E7C-F8C6-487E-8AAC-09654D3258B6}" destId="{E26C00CB-CE7A-4955-9D4A-0A58B072BEEF}" srcOrd="3" destOrd="0" parTransId="{15DA5ABC-6875-4712-A2FF-6DC6CE79408A}" sibTransId="{E412CBFC-98A4-4B93-A7BC-2D5768471C64}"/>
    <dgm:cxn modelId="{01A83EA7-DF14-4DC5-87DC-C205A2D0C1B9}" type="presOf" srcId="{B2785E7C-F8C6-487E-8AAC-09654D3258B6}" destId="{C675520F-A382-4C7B-853C-620FDD76C17E}" srcOrd="1" destOrd="0" presId="urn:microsoft.com/office/officeart/2005/8/layout/list1"/>
    <dgm:cxn modelId="{2EE301CC-EE74-4E91-B6DC-A952AC96415D}" type="presOf" srcId="{E26C00CB-CE7A-4955-9D4A-0A58B072BEEF}" destId="{110EFC3B-A4F3-40BB-A226-B9EA7793DC2E}" srcOrd="0" destOrd="3" presId="urn:microsoft.com/office/officeart/2005/8/layout/list1"/>
    <dgm:cxn modelId="{BD9E50F3-E515-46AB-BFF9-A2F4345A4183}" type="presOf" srcId="{F8C73C3C-D17B-48F4-8F48-BC0F402A6C63}" destId="{110EFC3B-A4F3-40BB-A226-B9EA7793DC2E}" srcOrd="0" destOrd="2" presId="urn:microsoft.com/office/officeart/2005/8/layout/list1"/>
    <dgm:cxn modelId="{F3CCE9EC-C229-48A6-BC8A-81324B3A2CB4}" type="presParOf" srcId="{0F7D47C9-4B49-41EF-8FDF-8A3D82CE6552}" destId="{0D382C56-56A3-4139-AC1C-C3F44F9D284A}" srcOrd="0" destOrd="0" presId="urn:microsoft.com/office/officeart/2005/8/layout/list1"/>
    <dgm:cxn modelId="{2A54D51D-5A36-448F-9388-7071C6C7824A}" type="presParOf" srcId="{0D382C56-56A3-4139-AC1C-C3F44F9D284A}" destId="{C054CF36-65EA-4D85-BAF8-9161CD31351A}" srcOrd="0" destOrd="0" presId="urn:microsoft.com/office/officeart/2005/8/layout/list1"/>
    <dgm:cxn modelId="{88550822-F425-4225-9768-AD5511EB00E4}" type="presParOf" srcId="{0D382C56-56A3-4139-AC1C-C3F44F9D284A}" destId="{C675520F-A382-4C7B-853C-620FDD76C17E}" srcOrd="1" destOrd="0" presId="urn:microsoft.com/office/officeart/2005/8/layout/list1"/>
    <dgm:cxn modelId="{2EB83895-1CC2-47E9-AD63-6DCD38450A7A}" type="presParOf" srcId="{0F7D47C9-4B49-41EF-8FDF-8A3D82CE6552}" destId="{63E47435-0E98-412B-AEC3-9744272E78F5}" srcOrd="1" destOrd="0" presId="urn:microsoft.com/office/officeart/2005/8/layout/list1"/>
    <dgm:cxn modelId="{EF7E67BB-38DA-41DA-AA35-58031D55729E}" type="presParOf" srcId="{0F7D47C9-4B49-41EF-8FDF-8A3D82CE6552}" destId="{110EFC3B-A4F3-40BB-A226-B9EA7793DC2E}"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EFC3B-A4F3-40BB-A226-B9EA7793DC2E}">
      <dsp:nvSpPr>
        <dsp:cNvPr id="0" name=""/>
        <dsp:cNvSpPr/>
      </dsp:nvSpPr>
      <dsp:spPr>
        <a:xfrm>
          <a:off x="0" y="455046"/>
          <a:ext cx="10540684" cy="2979900"/>
        </a:xfrm>
        <a:prstGeom prst="rect">
          <a:avLst/>
        </a:prstGeom>
        <a:solidFill>
          <a:sysClr val="window" lastClr="FFFFFF">
            <a:alpha val="90000"/>
            <a:hueOff val="0"/>
            <a:satOff val="0"/>
            <a:lumOff val="0"/>
            <a:alphaOff val="0"/>
          </a:sysClr>
        </a:solidFill>
        <a:ln w="12700" cap="flat" cmpd="sng" algn="ctr">
          <a:solidFill>
            <a:srgbClr val="70AD47"/>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8074" tIns="458216" rIns="818074" bIns="156464" numCol="1" spcCol="1270" anchor="t" anchorCtr="0">
          <a:noAutofit/>
        </a:bodyPr>
        <a:lstStyle/>
        <a:p>
          <a:pPr marL="228600" lvl="1" indent="-228600" algn="l" defTabSz="977900">
            <a:lnSpc>
              <a:spcPct val="90000"/>
            </a:lnSpc>
            <a:spcBef>
              <a:spcPct val="0"/>
            </a:spcBef>
            <a:spcAft>
              <a:spcPct val="15000"/>
            </a:spcAft>
            <a:buChar char="•"/>
          </a:pPr>
          <a:r>
            <a:rPr lang="en-GB" sz="2200" b="0" i="0" kern="1200">
              <a:solidFill>
                <a:srgbClr val="000000"/>
              </a:solidFill>
              <a:latin typeface="Calibri Light" panose="020F0302020204030204"/>
              <a:ea typeface="+mn-ea"/>
              <a:cs typeface="+mn-cs"/>
            </a:rPr>
            <a:t>António </a:t>
          </a:r>
          <a:r>
            <a:rPr lang="en-GB" sz="2200" b="0" i="0" kern="1200" err="1">
              <a:solidFill>
                <a:srgbClr val="000000"/>
              </a:solidFill>
              <a:latin typeface="Calibri Light" panose="020F0302020204030204"/>
              <a:ea typeface="+mn-ea"/>
              <a:cs typeface="+mn-cs"/>
            </a:rPr>
            <a:t>Morgado</a:t>
          </a:r>
          <a:r>
            <a:rPr lang="en-GB" sz="2200" b="0" i="0" kern="1200">
              <a:solidFill>
                <a:srgbClr val="000000"/>
              </a:solidFill>
              <a:latin typeface="Calibri Light" panose="020F0302020204030204"/>
              <a:ea typeface="+mn-ea"/>
              <a:cs typeface="+mn-cs"/>
            </a:rPr>
            <a:t>, is struggling with the class of “Computer Architecture I”;</a:t>
          </a:r>
          <a:endParaRPr lang="en-US" sz="2200" kern="1200">
            <a:solidFill>
              <a:srgbClr val="000000"/>
            </a:solidFill>
            <a:latin typeface="Calibri Light" panose="020F0302020204030204"/>
            <a:ea typeface="+mn-ea"/>
            <a:cs typeface="+mn-cs"/>
          </a:endParaRPr>
        </a:p>
        <a:p>
          <a:pPr marL="228600" lvl="1" indent="-228600" algn="l" defTabSz="977900">
            <a:lnSpc>
              <a:spcPct val="90000"/>
            </a:lnSpc>
            <a:spcBef>
              <a:spcPct val="0"/>
            </a:spcBef>
            <a:spcAft>
              <a:spcPct val="15000"/>
            </a:spcAft>
            <a:buChar char="•"/>
          </a:pPr>
          <a:r>
            <a:rPr lang="en-GB" sz="2200" b="0" i="0" kern="1200">
              <a:solidFill>
                <a:srgbClr val="000000"/>
              </a:solidFill>
              <a:latin typeface="Calibri Light" panose="020F0302020204030204"/>
              <a:ea typeface="+mn-ea"/>
              <a:cs typeface="+mn-cs"/>
            </a:rPr>
            <a:t>He discovers “Aveiro Scholar’s Tavern”, a platform for academic support and finds a post fro</a:t>
          </a:r>
          <a:r>
            <a:rPr lang="en-GB" sz="2200" kern="1200">
              <a:solidFill>
                <a:srgbClr val="000000"/>
              </a:solidFill>
              <a:latin typeface="Calibri Light" panose="020F0302020204030204"/>
              <a:ea typeface="+mn-ea"/>
              <a:cs typeface="+mn-cs"/>
            </a:rPr>
            <a:t>m</a:t>
          </a:r>
          <a:r>
            <a:rPr lang="en-GB" sz="2200" b="0" i="0" kern="1200">
              <a:solidFill>
                <a:srgbClr val="000000"/>
              </a:solidFill>
              <a:latin typeface="Calibri Light" panose="020F0302020204030204"/>
              <a:ea typeface="+mn-ea"/>
              <a:cs typeface="+mn-cs"/>
            </a:rPr>
            <a:t> Mário Figueiredo, advertising study notes about “Computer Architecture I”;</a:t>
          </a:r>
          <a:endParaRPr lang="en-US" sz="2200" kern="1200">
            <a:solidFill>
              <a:srgbClr val="000000"/>
            </a:solidFill>
            <a:latin typeface="Calibri Light" panose="020F0302020204030204"/>
            <a:ea typeface="+mn-ea"/>
            <a:cs typeface="+mn-cs"/>
          </a:endParaRPr>
        </a:p>
        <a:p>
          <a:pPr marL="228600" lvl="1" indent="-228600" algn="l" defTabSz="977900">
            <a:lnSpc>
              <a:spcPct val="90000"/>
            </a:lnSpc>
            <a:spcBef>
              <a:spcPct val="0"/>
            </a:spcBef>
            <a:spcAft>
              <a:spcPct val="15000"/>
            </a:spcAft>
            <a:buChar char="•"/>
          </a:pPr>
          <a:r>
            <a:rPr lang="en-GB" sz="2200" b="0" i="0" kern="1200">
              <a:solidFill>
                <a:srgbClr val="000000"/>
              </a:solidFill>
              <a:latin typeface="Calibri Light" panose="020F0302020204030204"/>
              <a:ea typeface="+mn-ea"/>
              <a:cs typeface="+mn-cs"/>
            </a:rPr>
            <a:t>António clicks on the post, checks Mário’s profile and decides to buy his study notes;</a:t>
          </a:r>
          <a:endParaRPr lang="en-US" sz="2200" kern="1200">
            <a:solidFill>
              <a:srgbClr val="000000"/>
            </a:solidFill>
            <a:latin typeface="Calibri Light" panose="020F0302020204030204"/>
            <a:ea typeface="+mn-ea"/>
            <a:cs typeface="+mn-cs"/>
          </a:endParaRPr>
        </a:p>
        <a:p>
          <a:pPr marL="228600" lvl="1" indent="-228600" algn="l" defTabSz="977900">
            <a:lnSpc>
              <a:spcPct val="90000"/>
            </a:lnSpc>
            <a:spcBef>
              <a:spcPct val="0"/>
            </a:spcBef>
            <a:spcAft>
              <a:spcPct val="15000"/>
            </a:spcAft>
            <a:buChar char="•"/>
          </a:pPr>
          <a:r>
            <a:rPr lang="en-GB" sz="2200" b="0" i="0" kern="1200">
              <a:solidFill>
                <a:srgbClr val="000000"/>
              </a:solidFill>
              <a:latin typeface="Calibri Light" panose="020F0302020204030204"/>
              <a:ea typeface="+mn-ea"/>
              <a:cs typeface="+mn-cs"/>
            </a:rPr>
            <a:t>António is thankful for Mário's help and leaves a positive review on the site. </a:t>
          </a:r>
          <a:endParaRPr lang="en-US" sz="2200" kern="1200">
            <a:solidFill>
              <a:srgbClr val="000000"/>
            </a:solidFill>
            <a:latin typeface="Calibri Light" panose="020F0302020204030204"/>
            <a:ea typeface="+mn-ea"/>
            <a:cs typeface="+mn-cs"/>
          </a:endParaRPr>
        </a:p>
      </dsp:txBody>
      <dsp:txXfrm>
        <a:off x="0" y="455046"/>
        <a:ext cx="10540684" cy="2979900"/>
      </dsp:txXfrm>
    </dsp:sp>
    <dsp:sp modelId="{C675520F-A382-4C7B-853C-620FDD76C17E}">
      <dsp:nvSpPr>
        <dsp:cNvPr id="0" name=""/>
        <dsp:cNvSpPr/>
      </dsp:nvSpPr>
      <dsp:spPr>
        <a:xfrm>
          <a:off x="527034" y="152199"/>
          <a:ext cx="7378478" cy="649440"/>
        </a:xfrm>
        <a:prstGeom prst="round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solidFill>
            <a:srgbClr val="70AD47"/>
          </a:solid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278889" tIns="0" rIns="278889" bIns="0" numCol="1" spcCol="1270" anchor="ctr" anchorCtr="0">
          <a:noAutofit/>
        </a:bodyPr>
        <a:lstStyle/>
        <a:p>
          <a:pPr marL="0" lvl="0" indent="0" algn="l" defTabSz="977900">
            <a:lnSpc>
              <a:spcPct val="90000"/>
            </a:lnSpc>
            <a:spcBef>
              <a:spcPct val="0"/>
            </a:spcBef>
            <a:spcAft>
              <a:spcPct val="35000"/>
            </a:spcAft>
            <a:buNone/>
          </a:pPr>
          <a:r>
            <a:rPr lang="en-US" sz="2200" b="1" kern="1200">
              <a:solidFill>
                <a:sysClr val="window" lastClr="FFFFFF"/>
              </a:solidFill>
              <a:latin typeface="Calibri" panose="020F0502020204030204"/>
              <a:ea typeface="+mn-ea"/>
              <a:cs typeface="+mn-cs"/>
            </a:rPr>
            <a:t>Scenario 1:</a:t>
          </a:r>
          <a:endParaRPr lang="en-US" sz="2200" kern="1200">
            <a:solidFill>
              <a:sysClr val="window" lastClr="FFFFFF"/>
            </a:solidFill>
            <a:latin typeface="Calibri" panose="020F0502020204030204"/>
            <a:ea typeface="+mn-ea"/>
            <a:cs typeface="+mn-cs"/>
          </a:endParaRPr>
        </a:p>
      </dsp:txBody>
      <dsp:txXfrm>
        <a:off x="558737" y="183902"/>
        <a:ext cx="7315072" cy="586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EFC3B-A4F3-40BB-A226-B9EA7793DC2E}">
      <dsp:nvSpPr>
        <dsp:cNvPr id="0" name=""/>
        <dsp:cNvSpPr/>
      </dsp:nvSpPr>
      <dsp:spPr>
        <a:xfrm>
          <a:off x="0" y="332368"/>
          <a:ext cx="10540684" cy="3250800"/>
        </a:xfrm>
        <a:prstGeom prst="rect">
          <a:avLst/>
        </a:prstGeom>
        <a:solidFill>
          <a:sysClr val="window" lastClr="FFFFFF">
            <a:alpha val="90000"/>
            <a:hueOff val="0"/>
            <a:satOff val="0"/>
            <a:lumOff val="0"/>
            <a:alphaOff val="0"/>
          </a:sysClr>
        </a:solidFill>
        <a:ln w="12700" cap="flat" cmpd="sng" algn="ctr">
          <a:solidFill>
            <a:srgbClr val="70AD47"/>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8074" tIns="499872" rIns="818074"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rgbClr val="000000"/>
              </a:solidFill>
              <a:latin typeface="Calibri Light" panose="020F0302020204030204"/>
              <a:ea typeface="+mn-ea"/>
              <a:cs typeface="+mn-cs"/>
            </a:rPr>
            <a:t>Mário finds “Aveiro Scholar’s Tavern”, he creates an account;</a:t>
          </a:r>
        </a:p>
        <a:p>
          <a:pPr marL="228600" lvl="1" indent="-228600" algn="l" defTabSz="1066800">
            <a:lnSpc>
              <a:spcPct val="90000"/>
            </a:lnSpc>
            <a:spcBef>
              <a:spcPct val="0"/>
            </a:spcBef>
            <a:spcAft>
              <a:spcPct val="15000"/>
            </a:spcAft>
            <a:buChar char="•"/>
          </a:pPr>
          <a:r>
            <a:rPr lang="en-US" sz="2400" kern="1200">
              <a:solidFill>
                <a:srgbClr val="000000"/>
              </a:solidFill>
              <a:latin typeface="Calibri Light" panose="020F0302020204030204"/>
              <a:ea typeface="+mn-ea"/>
              <a:cs typeface="+mn-cs"/>
            </a:rPr>
            <a:t>Then, he clicks on “Start Quest!”  button to post an advertisement of his Computer Science notes;</a:t>
          </a:r>
        </a:p>
        <a:p>
          <a:pPr marL="228600" lvl="1" indent="-228600" algn="l" defTabSz="1066800">
            <a:lnSpc>
              <a:spcPct val="90000"/>
            </a:lnSpc>
            <a:spcBef>
              <a:spcPct val="0"/>
            </a:spcBef>
            <a:spcAft>
              <a:spcPct val="15000"/>
            </a:spcAft>
            <a:buChar char="•"/>
          </a:pPr>
          <a:r>
            <a:rPr lang="en-US" sz="2400" kern="1200">
              <a:solidFill>
                <a:srgbClr val="000000"/>
              </a:solidFill>
              <a:latin typeface="Calibri Light" panose="020F0302020204030204"/>
              <a:ea typeface="+mn-ea"/>
              <a:cs typeface="+mn-cs"/>
            </a:rPr>
            <a:t>He will fill all the information about the content he is about to post, in the posting form;</a:t>
          </a:r>
        </a:p>
        <a:p>
          <a:pPr marL="228600" lvl="1" indent="-228600" algn="l" defTabSz="1066800">
            <a:lnSpc>
              <a:spcPct val="90000"/>
            </a:lnSpc>
            <a:spcBef>
              <a:spcPct val="0"/>
            </a:spcBef>
            <a:spcAft>
              <a:spcPct val="15000"/>
            </a:spcAft>
            <a:buChar char="•"/>
          </a:pPr>
          <a:r>
            <a:rPr lang="en-US" sz="2400" kern="1200">
              <a:solidFill>
                <a:srgbClr val="000000"/>
              </a:solidFill>
              <a:latin typeface="Calibri Light" panose="020F0302020204030204"/>
              <a:ea typeface="+mn-ea"/>
              <a:cs typeface="+mn-cs"/>
            </a:rPr>
            <a:t>The post will be available for any student who is logged in the site.</a:t>
          </a:r>
        </a:p>
        <a:p>
          <a:pPr marL="228600" lvl="1" indent="-228600" algn="l" defTabSz="1066800">
            <a:lnSpc>
              <a:spcPct val="90000"/>
            </a:lnSpc>
            <a:spcBef>
              <a:spcPct val="0"/>
            </a:spcBef>
            <a:spcAft>
              <a:spcPct val="15000"/>
            </a:spcAft>
            <a:buChar char="•"/>
          </a:pPr>
          <a:endParaRPr lang="en-US" sz="2400" kern="1200">
            <a:solidFill>
              <a:srgbClr val="000000"/>
            </a:solidFill>
            <a:latin typeface="Calibri Light" panose="020F0302020204030204"/>
            <a:ea typeface="+mn-ea"/>
            <a:cs typeface="+mn-cs"/>
          </a:endParaRPr>
        </a:p>
      </dsp:txBody>
      <dsp:txXfrm>
        <a:off x="0" y="332368"/>
        <a:ext cx="10540684" cy="3250800"/>
      </dsp:txXfrm>
    </dsp:sp>
    <dsp:sp modelId="{C675520F-A382-4C7B-853C-620FDD76C17E}">
      <dsp:nvSpPr>
        <dsp:cNvPr id="0" name=""/>
        <dsp:cNvSpPr/>
      </dsp:nvSpPr>
      <dsp:spPr>
        <a:xfrm>
          <a:off x="527034" y="1989"/>
          <a:ext cx="7378478" cy="708480"/>
        </a:xfrm>
        <a:prstGeom prst="round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solidFill>
            <a:srgbClr val="70AD47"/>
          </a:solid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278889" tIns="0" rIns="278889" bIns="0" numCol="1" spcCol="1270" anchor="ctr" anchorCtr="0">
          <a:noAutofit/>
        </a:bodyPr>
        <a:lstStyle/>
        <a:p>
          <a:pPr marL="0" lvl="0" indent="0" algn="l" defTabSz="1066800">
            <a:lnSpc>
              <a:spcPct val="90000"/>
            </a:lnSpc>
            <a:spcBef>
              <a:spcPct val="0"/>
            </a:spcBef>
            <a:spcAft>
              <a:spcPct val="35000"/>
            </a:spcAft>
            <a:buNone/>
          </a:pPr>
          <a:r>
            <a:rPr lang="en-US" sz="2400" b="1" kern="1200">
              <a:solidFill>
                <a:sysClr val="window" lastClr="FFFFFF"/>
              </a:solidFill>
              <a:latin typeface="Calibri" panose="020F0502020204030204"/>
              <a:ea typeface="+mn-ea"/>
              <a:cs typeface="+mn-cs"/>
            </a:rPr>
            <a:t>Scenario 2:</a:t>
          </a:r>
          <a:endParaRPr lang="en-US" sz="2400" kern="1200">
            <a:solidFill>
              <a:sysClr val="window" lastClr="FFFFFF"/>
            </a:solidFill>
            <a:latin typeface="Calibri" panose="020F0502020204030204"/>
            <a:ea typeface="+mn-ea"/>
            <a:cs typeface="+mn-cs"/>
          </a:endParaRPr>
        </a:p>
      </dsp:txBody>
      <dsp:txXfrm>
        <a:off x="561619" y="36574"/>
        <a:ext cx="7309308"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Posição d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DA46A2-BC63-4D1D-B0DA-8CA0EA4F924B}" type="datetimeFigureOut">
              <a:rPr lang="en-US" smtClean="0"/>
              <a:t>5/28/2024</a:t>
            </a:fld>
            <a:endParaRPr lang="en-US"/>
          </a:p>
        </p:txBody>
      </p:sp>
      <p:sp>
        <p:nvSpPr>
          <p:cNvPr id="4" name="Marcador de Posição da Imagem do Diapositivo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Posição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6" name="Marcador de Posição do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Marcador de Posição do Número do Diapositivo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FD617E-DE40-48B9-BAA5-A0AE271AA7B5}" type="slidenum">
              <a:rPr lang="en-US" smtClean="0"/>
              <a:t>‹#›</a:t>
            </a:fld>
            <a:endParaRPr lang="en-US"/>
          </a:p>
        </p:txBody>
      </p:sp>
    </p:spTree>
    <p:extLst>
      <p:ext uri="{BB962C8B-B14F-4D97-AF65-F5344CB8AC3E}">
        <p14:creationId xmlns:p14="http://schemas.microsoft.com/office/powerpoint/2010/main" val="1528257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err="1"/>
              <a:t>These</a:t>
            </a:r>
            <a:r>
              <a:rPr lang="pt-PT" baseline="0"/>
              <a:t> </a:t>
            </a:r>
            <a:r>
              <a:rPr lang="pt-PT" baseline="0" err="1"/>
              <a:t>first</a:t>
            </a:r>
            <a:r>
              <a:rPr lang="pt-PT" baseline="0"/>
              <a:t> slides are a </a:t>
            </a:r>
            <a:r>
              <a:rPr lang="pt-PT" baseline="0" err="1"/>
              <a:t>recap</a:t>
            </a:r>
            <a:r>
              <a:rPr lang="pt-PT" baseline="0"/>
              <a:t> of </a:t>
            </a:r>
            <a:r>
              <a:rPr lang="pt-PT" baseline="0" err="1"/>
              <a:t>the</a:t>
            </a:r>
            <a:r>
              <a:rPr lang="pt-PT" baseline="0"/>
              <a:t> </a:t>
            </a:r>
            <a:r>
              <a:rPr lang="pt-PT" baseline="0" err="1"/>
              <a:t>first</a:t>
            </a:r>
            <a:r>
              <a:rPr lang="pt-PT" baseline="0"/>
              <a:t> </a:t>
            </a:r>
            <a:r>
              <a:rPr lang="pt-PT" baseline="0" err="1"/>
              <a:t>presentation</a:t>
            </a:r>
            <a:r>
              <a:rPr lang="pt-PT" baseline="0"/>
              <a:t> </a:t>
            </a:r>
            <a:r>
              <a:rPr lang="pt-PT" baseline="0" err="1"/>
              <a:t>and</a:t>
            </a:r>
            <a:r>
              <a:rPr lang="pt-PT" baseline="0"/>
              <a:t> </a:t>
            </a:r>
            <a:r>
              <a:rPr lang="pt-PT" baseline="0" err="1"/>
              <a:t>should</a:t>
            </a:r>
            <a:r>
              <a:rPr lang="pt-PT" baseline="0"/>
              <a:t> </a:t>
            </a:r>
            <a:r>
              <a:rPr lang="pt-PT" baseline="0" err="1"/>
              <a:t>be</a:t>
            </a:r>
            <a:r>
              <a:rPr lang="pt-PT" baseline="0"/>
              <a:t> </a:t>
            </a:r>
            <a:r>
              <a:rPr lang="pt-PT" baseline="0" err="1"/>
              <a:t>presented</a:t>
            </a:r>
            <a:r>
              <a:rPr lang="pt-PT" baseline="0"/>
              <a:t> </a:t>
            </a:r>
            <a:r>
              <a:rPr lang="pt-PT" baseline="0" err="1"/>
              <a:t>without</a:t>
            </a:r>
            <a:r>
              <a:rPr lang="pt-PT" baseline="0"/>
              <a:t> </a:t>
            </a:r>
            <a:r>
              <a:rPr lang="pt-PT" baseline="0" err="1"/>
              <a:t>much</a:t>
            </a:r>
            <a:r>
              <a:rPr lang="pt-PT" baseline="0"/>
              <a:t> </a:t>
            </a:r>
            <a:r>
              <a:rPr lang="pt-PT" baseline="0" err="1"/>
              <a:t>detail</a:t>
            </a:r>
            <a:endParaRPr lang="en-US"/>
          </a:p>
        </p:txBody>
      </p:sp>
      <p:sp>
        <p:nvSpPr>
          <p:cNvPr id="4" name="Marcador de Posição do Número do Diapositivo 3"/>
          <p:cNvSpPr>
            <a:spLocks noGrp="1"/>
          </p:cNvSpPr>
          <p:nvPr>
            <p:ph type="sldNum" sz="quarter" idx="10"/>
          </p:nvPr>
        </p:nvSpPr>
        <p:spPr/>
        <p:txBody>
          <a:bodyPr/>
          <a:lstStyle/>
          <a:p>
            <a:fld id="{92FD617E-DE40-48B9-BAA5-A0AE271AA7B5}" type="slidenum">
              <a:rPr lang="en-US" smtClean="0"/>
              <a:t>2</a:t>
            </a:fld>
            <a:endParaRPr lang="en-US"/>
          </a:p>
        </p:txBody>
      </p:sp>
    </p:spTree>
    <p:extLst>
      <p:ext uri="{BB962C8B-B14F-4D97-AF65-F5344CB8AC3E}">
        <p14:creationId xmlns:p14="http://schemas.microsoft.com/office/powerpoint/2010/main" val="1684388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noProof="0"/>
              <a:t>This is new material; should be presented in more detail</a:t>
            </a:r>
          </a:p>
        </p:txBody>
      </p:sp>
      <p:sp>
        <p:nvSpPr>
          <p:cNvPr id="4" name="Marcador de Posição do Número do Diapositivo 3"/>
          <p:cNvSpPr>
            <a:spLocks noGrp="1"/>
          </p:cNvSpPr>
          <p:nvPr>
            <p:ph type="sldNum" sz="quarter" idx="10"/>
          </p:nvPr>
        </p:nvSpPr>
        <p:spPr/>
        <p:txBody>
          <a:bodyPr/>
          <a:lstStyle/>
          <a:p>
            <a:fld id="{92FD617E-DE40-48B9-BAA5-A0AE271AA7B5}" type="slidenum">
              <a:rPr lang="en-US" smtClean="0"/>
              <a:t>14</a:t>
            </a:fld>
            <a:endParaRPr lang="en-US"/>
          </a:p>
        </p:txBody>
      </p:sp>
    </p:spTree>
    <p:extLst>
      <p:ext uri="{BB962C8B-B14F-4D97-AF65-F5344CB8AC3E}">
        <p14:creationId xmlns:p14="http://schemas.microsoft.com/office/powerpoint/2010/main" val="3504246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6B3C-A914-4740-93A8-92824745317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E1D229B-E9FF-4740-BB85-5B0437D67B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C6945EB-5A94-D14F-95F6-47E659158C3C}"/>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5/28/2024</a:t>
            </a:fld>
            <a:endParaRPr lang="en-US"/>
          </a:p>
        </p:txBody>
      </p:sp>
      <p:sp>
        <p:nvSpPr>
          <p:cNvPr id="5" name="Footer Placeholder 4">
            <a:extLst>
              <a:ext uri="{FF2B5EF4-FFF2-40B4-BE49-F238E27FC236}">
                <a16:creationId xmlns:a16="http://schemas.microsoft.com/office/drawing/2014/main" id="{B1379790-0735-8448-8CCF-965D1DC18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55551-A1C7-F744-8281-A8AA05A57DF3}"/>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168797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5EBE8-8AB0-0B47-9A65-DCAD1EB06A6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BD09A5B-C43A-6049-80DF-901F88A4959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EE5B7AB-EDD2-FE4C-8CE3-206AEEC46547}"/>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5/28/2024</a:t>
            </a:fld>
            <a:endParaRPr lang="en-US"/>
          </a:p>
        </p:txBody>
      </p:sp>
      <p:sp>
        <p:nvSpPr>
          <p:cNvPr id="5" name="Footer Placeholder 4">
            <a:extLst>
              <a:ext uri="{FF2B5EF4-FFF2-40B4-BE49-F238E27FC236}">
                <a16:creationId xmlns:a16="http://schemas.microsoft.com/office/drawing/2014/main" id="{361AF18C-0BDD-8B44-A5EF-E7E77C5FD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3DD4F1-6430-CC4E-8E78-3227D49A9AF0}"/>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2239470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9FE671-2FC3-7740-B8F4-97B66E739ED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CB747D-8A9B-464C-9B00-74916980A43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B58C26-CB1D-6C4C-A820-D862A1191A1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5/28/2024</a:t>
            </a:fld>
            <a:endParaRPr lang="en-US"/>
          </a:p>
        </p:txBody>
      </p:sp>
      <p:sp>
        <p:nvSpPr>
          <p:cNvPr id="5" name="Footer Placeholder 4">
            <a:extLst>
              <a:ext uri="{FF2B5EF4-FFF2-40B4-BE49-F238E27FC236}">
                <a16:creationId xmlns:a16="http://schemas.microsoft.com/office/drawing/2014/main" id="{D54DAF0F-3359-0546-8C39-EC5A1BF5C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212D67-9F92-694C-8003-8627E96E2A67}"/>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192615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0BBB8-C641-1B4C-9DA6-B14138F2AC9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AB4F0A6-F8CB-FF47-AC4F-9D45A14A593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EB7AB7D-22F5-6D48-AB6E-C40B0CF3CB35}"/>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5/28/2024</a:t>
            </a:fld>
            <a:endParaRPr lang="en-US"/>
          </a:p>
        </p:txBody>
      </p:sp>
      <p:sp>
        <p:nvSpPr>
          <p:cNvPr id="5" name="Footer Placeholder 4">
            <a:extLst>
              <a:ext uri="{FF2B5EF4-FFF2-40B4-BE49-F238E27FC236}">
                <a16:creationId xmlns:a16="http://schemas.microsoft.com/office/drawing/2014/main" id="{795AE9E7-7233-8D4B-96F9-96045E7AB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E6AC3-72DB-E543-9C0E-059D655A5674}"/>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2507584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8EBA1-FDCC-2E41-B801-9149E54F622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9EA2DA-172C-5B4C-96AC-0BB0FC247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1D8AC1E-D071-3243-85D2-7F91BD7626FD}"/>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5/28/2024</a:t>
            </a:fld>
            <a:endParaRPr lang="en-US"/>
          </a:p>
        </p:txBody>
      </p:sp>
      <p:sp>
        <p:nvSpPr>
          <p:cNvPr id="5" name="Footer Placeholder 4">
            <a:extLst>
              <a:ext uri="{FF2B5EF4-FFF2-40B4-BE49-F238E27FC236}">
                <a16:creationId xmlns:a16="http://schemas.microsoft.com/office/drawing/2014/main" id="{39388329-F8BF-AF43-B4D8-7E902E145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0772C-8908-F04F-A4C1-42362CE16FE0}"/>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2991614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E1A0-7551-8E48-A118-D8B7AD9B126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B3F956C-614D-824B-A5ED-E265B7A12D2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FA7A332-E903-A649-A6F3-5C95EB6FBFB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DDB7FAF-C088-1D46-A223-1E2C0CCE8573}"/>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5/28/2024</a:t>
            </a:fld>
            <a:endParaRPr lang="en-US"/>
          </a:p>
        </p:txBody>
      </p:sp>
      <p:sp>
        <p:nvSpPr>
          <p:cNvPr id="6" name="Footer Placeholder 5">
            <a:extLst>
              <a:ext uri="{FF2B5EF4-FFF2-40B4-BE49-F238E27FC236}">
                <a16:creationId xmlns:a16="http://schemas.microsoft.com/office/drawing/2014/main" id="{D4E62F85-229C-2440-8155-1E40F88EC3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2EF626-B523-3C47-BE5A-7AA05968C9E7}"/>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2443120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4E70F-988B-4C4C-BCEB-533C763B8EF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62BF99F-C7D6-2A48-80D0-5E00CFCCF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3A9A6E8-3EB1-E644-8EE7-441D53AD71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7E85C3E-E421-F44B-B16C-F7D3A61139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2470BD4-D4D2-3D4D-900F-04F7AA50FB3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4223E2-67AE-FA4E-AD4E-9604A4183DA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5/28/2024</a:t>
            </a:fld>
            <a:endParaRPr lang="en-US"/>
          </a:p>
        </p:txBody>
      </p:sp>
      <p:sp>
        <p:nvSpPr>
          <p:cNvPr id="8" name="Footer Placeholder 7">
            <a:extLst>
              <a:ext uri="{FF2B5EF4-FFF2-40B4-BE49-F238E27FC236}">
                <a16:creationId xmlns:a16="http://schemas.microsoft.com/office/drawing/2014/main" id="{34CF10A2-B379-744E-93B0-96EB8C50C5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20A762-E154-FE4F-BFE2-B7A83CE63D52}"/>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3685398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55AC-2DBD-EE4A-8DDC-10FF7390C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F971502-51B8-8C43-9297-8812400392F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5/28/2024</a:t>
            </a:fld>
            <a:endParaRPr lang="en-US"/>
          </a:p>
        </p:txBody>
      </p:sp>
      <p:sp>
        <p:nvSpPr>
          <p:cNvPr id="4" name="Footer Placeholder 3">
            <a:extLst>
              <a:ext uri="{FF2B5EF4-FFF2-40B4-BE49-F238E27FC236}">
                <a16:creationId xmlns:a16="http://schemas.microsoft.com/office/drawing/2014/main" id="{59742851-72B4-AD4A-80E7-FDA9B2AAEA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33021D-F762-F548-91CC-6D272B70627D}"/>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568782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1FFC5F-BCE7-7147-B4E2-0B0A45E42380}"/>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5/28/2024</a:t>
            </a:fld>
            <a:endParaRPr lang="en-US"/>
          </a:p>
        </p:txBody>
      </p:sp>
      <p:sp>
        <p:nvSpPr>
          <p:cNvPr id="3" name="Footer Placeholder 2">
            <a:extLst>
              <a:ext uri="{FF2B5EF4-FFF2-40B4-BE49-F238E27FC236}">
                <a16:creationId xmlns:a16="http://schemas.microsoft.com/office/drawing/2014/main" id="{BA5D1FC8-70F7-034E-AC09-AEA5073C21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7CF15-91C9-8B40-8AD2-4FB288C0B9C8}"/>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3044855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F455-E4AF-8343-B974-1839D1696C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EAB3B4-A4C2-8F49-B360-74086E4F57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753048B-5A4C-CE44-AB85-6B5DDA883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A1B4F9F-619A-5945-8A9C-5F9988A48532}"/>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5/28/2024</a:t>
            </a:fld>
            <a:endParaRPr lang="en-US"/>
          </a:p>
        </p:txBody>
      </p:sp>
      <p:sp>
        <p:nvSpPr>
          <p:cNvPr id="6" name="Footer Placeholder 5">
            <a:extLst>
              <a:ext uri="{FF2B5EF4-FFF2-40B4-BE49-F238E27FC236}">
                <a16:creationId xmlns:a16="http://schemas.microsoft.com/office/drawing/2014/main" id="{C288D0F5-83F8-D241-9764-BB1F34E24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B4A89A-5798-3F4F-B7D2-8B1E7E9ED5F1}"/>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145367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A34E-DCEC-9147-97AD-D9C96B4ABAB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6E3F8-F3A3-9F45-92BF-48243BB7CA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222981-3BB1-4648-A915-701B552FB1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00FCF8-BCF7-624D-90CF-881D38186DF4}"/>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5/28/2024</a:t>
            </a:fld>
            <a:endParaRPr lang="en-US"/>
          </a:p>
        </p:txBody>
      </p:sp>
      <p:sp>
        <p:nvSpPr>
          <p:cNvPr id="6" name="Footer Placeholder 5">
            <a:extLst>
              <a:ext uri="{FF2B5EF4-FFF2-40B4-BE49-F238E27FC236}">
                <a16:creationId xmlns:a16="http://schemas.microsoft.com/office/drawing/2014/main" id="{855FD4B5-71FD-A446-91F8-4BF8BD1EB6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AF525-C279-8947-BDEE-7027AD945E5D}"/>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2938766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E20CE7-BD00-6244-999B-C45898B0D6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7A523C6-B849-5945-8C1D-74BBF62095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6EE72DBB-0ED8-F443-8034-5D5B0E0EC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42EA9B-3772-1141-8CE2-6434E342D2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0D4A9-22E6-6148-B361-409F1EB8F815}" type="slidenum">
              <a:rPr lang="en-US" smtClean="0"/>
              <a:t>‹#›</a:t>
            </a:fld>
            <a:endParaRPr lang="en-US"/>
          </a:p>
        </p:txBody>
      </p:sp>
    </p:spTree>
    <p:extLst>
      <p:ext uri="{BB962C8B-B14F-4D97-AF65-F5344CB8AC3E}">
        <p14:creationId xmlns:p14="http://schemas.microsoft.com/office/powerpoint/2010/main" val="1717240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C6878B-5E93-F341-AC77-2423C100D7C5}"/>
              </a:ext>
            </a:extLst>
          </p:cNvPr>
          <p:cNvSpPr txBox="1"/>
          <p:nvPr/>
        </p:nvSpPr>
        <p:spPr>
          <a:xfrm>
            <a:off x="476518" y="648301"/>
            <a:ext cx="11217499" cy="5601533"/>
          </a:xfrm>
          <a:prstGeom prst="rect">
            <a:avLst/>
          </a:prstGeom>
          <a:solidFill>
            <a:schemeClr val="bg1"/>
          </a:solidFill>
        </p:spPr>
        <p:txBody>
          <a:bodyPr wrap="square" rtlCol="0">
            <a:spAutoFit/>
          </a:bodyPr>
          <a:lstStyle/>
          <a:p>
            <a:pPr>
              <a:spcAft>
                <a:spcPts val="1200"/>
              </a:spcAft>
            </a:pPr>
            <a:r>
              <a:rPr lang="en-US" sz="3600" b="1">
                <a:solidFill>
                  <a:srgbClr val="50B400"/>
                </a:solidFill>
                <a:latin typeface="+mj-lt"/>
              </a:rPr>
              <a:t>HCI - Assignment n.2</a:t>
            </a:r>
          </a:p>
          <a:p>
            <a:pPr>
              <a:spcAft>
                <a:spcPts val="1200"/>
              </a:spcAft>
            </a:pPr>
            <a:r>
              <a:rPr lang="en-US" sz="2800" b="1">
                <a:latin typeface="+mj-lt"/>
              </a:rPr>
              <a:t>Design and prototyping of an application using a human-centered approach </a:t>
            </a:r>
          </a:p>
          <a:p>
            <a:pPr>
              <a:spcAft>
                <a:spcPts val="1200"/>
              </a:spcAft>
            </a:pPr>
            <a:endParaRPr lang="en-US" sz="3200" b="1">
              <a:latin typeface="+mj-lt"/>
            </a:endParaRPr>
          </a:p>
          <a:p>
            <a:pPr>
              <a:spcAft>
                <a:spcPts val="1200"/>
              </a:spcAft>
            </a:pPr>
            <a:r>
              <a:rPr lang="en-US" sz="3200" b="1">
                <a:latin typeface="+mj-lt"/>
              </a:rPr>
              <a:t>Final presentation and demo</a:t>
            </a:r>
          </a:p>
          <a:p>
            <a:pPr>
              <a:spcAft>
                <a:spcPts val="1200"/>
              </a:spcAft>
            </a:pPr>
            <a:br>
              <a:rPr lang="en-US" sz="2800" b="1">
                <a:latin typeface="+mj-lt"/>
              </a:rPr>
            </a:br>
            <a:endParaRPr lang="en-US" sz="2800" b="1">
              <a:latin typeface="+mj-lt"/>
            </a:endParaRPr>
          </a:p>
          <a:p>
            <a:r>
              <a:rPr lang="en-US" sz="2400" b="1">
                <a:latin typeface="+mj-lt"/>
              </a:rPr>
              <a:t>Project Title:  Aveiro Scholar’s Tavern</a:t>
            </a:r>
            <a:r>
              <a:rPr lang="en-US" sz="2400">
                <a:latin typeface="+mj-lt"/>
              </a:rPr>
              <a:t> </a:t>
            </a:r>
          </a:p>
          <a:p>
            <a:r>
              <a:rPr lang="en-US" sz="2400" b="1">
                <a:latin typeface="+mj-lt"/>
              </a:rPr>
              <a:t>Group: Bruno Gomes, Alexandre Martins, João Gonçalves</a:t>
            </a:r>
            <a:endParaRPr lang="en-US" sz="2400">
              <a:highlight>
                <a:srgbClr val="FFFF00"/>
              </a:highlight>
              <a:latin typeface="+mj-lt"/>
            </a:endParaRPr>
          </a:p>
          <a:p>
            <a:r>
              <a:rPr lang="en-US" sz="2400" b="1">
                <a:latin typeface="+mj-lt"/>
              </a:rPr>
              <a:t>Lab Class: </a:t>
            </a:r>
            <a:r>
              <a:rPr lang="en-US" sz="2400">
                <a:latin typeface="+mj-lt"/>
              </a:rPr>
              <a:t>P3</a:t>
            </a:r>
            <a:br>
              <a:rPr lang="en-US" sz="2400">
                <a:latin typeface="+mj-lt"/>
              </a:rPr>
            </a:br>
            <a:endParaRPr lang="en-US" sz="2400">
              <a:latin typeface="+mj-lt"/>
            </a:endParaRPr>
          </a:p>
          <a:p>
            <a:endParaRPr lang="en-US" sz="28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2020-2021</a:t>
            </a:r>
          </a:p>
        </p:txBody>
      </p:sp>
      <p:pic>
        <p:nvPicPr>
          <p:cNvPr id="14" name="Picture 13">
            <a:extLst>
              <a:ext uri="{FF2B5EF4-FFF2-40B4-BE49-F238E27FC236}">
                <a16:creationId xmlns:a16="http://schemas.microsoft.com/office/drawing/2014/main" id="{0494E2F3-B583-BA48-A4B7-4B4E701F4A97}"/>
              </a:ext>
            </a:extLst>
          </p:cNvPr>
          <p:cNvPicPr>
            <a:picLocks noChangeAspect="1"/>
          </p:cNvPicPr>
          <p:nvPr/>
        </p:nvPicPr>
        <p:blipFill>
          <a:blip r:embed="rId2"/>
          <a:stretch>
            <a:fillRect/>
          </a:stretch>
        </p:blipFill>
        <p:spPr>
          <a:xfrm>
            <a:off x="8524156" y="334799"/>
            <a:ext cx="3169861" cy="627005"/>
          </a:xfrm>
          <a:prstGeom prst="rect">
            <a:avLst/>
          </a:prstGeom>
        </p:spPr>
      </p:pic>
    </p:spTree>
    <p:extLst>
      <p:ext uri="{BB962C8B-B14F-4D97-AF65-F5344CB8AC3E}">
        <p14:creationId xmlns:p14="http://schemas.microsoft.com/office/powerpoint/2010/main" val="2757485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10</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199370"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Tasks</a:t>
            </a:r>
          </a:p>
        </p:txBody>
      </p:sp>
      <p:sp>
        <p:nvSpPr>
          <p:cNvPr id="13"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sp>
        <p:nvSpPr>
          <p:cNvPr id="3" name="Rectangle 2">
            <a:extLst>
              <a:ext uri="{FF2B5EF4-FFF2-40B4-BE49-F238E27FC236}">
                <a16:creationId xmlns:a16="http://schemas.microsoft.com/office/drawing/2014/main" id="{30E02B1D-3C47-6B06-C522-53ACEBD5D5CD}"/>
              </a:ext>
            </a:extLst>
          </p:cNvPr>
          <p:cNvSpPr/>
          <p:nvPr/>
        </p:nvSpPr>
        <p:spPr>
          <a:xfrm>
            <a:off x="5544100" y="1468670"/>
            <a:ext cx="1778711" cy="742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a:t>Leave a review of purchased tutoring</a:t>
            </a:r>
          </a:p>
        </p:txBody>
      </p:sp>
      <p:sp>
        <p:nvSpPr>
          <p:cNvPr id="7" name="Rectangle 6">
            <a:extLst>
              <a:ext uri="{FF2B5EF4-FFF2-40B4-BE49-F238E27FC236}">
                <a16:creationId xmlns:a16="http://schemas.microsoft.com/office/drawing/2014/main" id="{E574606E-5773-BD49-DFA1-35C3E2B273EE}"/>
              </a:ext>
            </a:extLst>
          </p:cNvPr>
          <p:cNvSpPr/>
          <p:nvPr/>
        </p:nvSpPr>
        <p:spPr>
          <a:xfrm>
            <a:off x="1779959" y="3263054"/>
            <a:ext cx="1313674" cy="662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a:t>Open website</a:t>
            </a:r>
          </a:p>
        </p:txBody>
      </p:sp>
      <p:sp>
        <p:nvSpPr>
          <p:cNvPr id="9" name="Rectangle 8">
            <a:extLst>
              <a:ext uri="{FF2B5EF4-FFF2-40B4-BE49-F238E27FC236}">
                <a16:creationId xmlns:a16="http://schemas.microsoft.com/office/drawing/2014/main" id="{6762C344-8760-5687-0695-D1978A2B0C05}"/>
              </a:ext>
            </a:extLst>
          </p:cNvPr>
          <p:cNvSpPr/>
          <p:nvPr/>
        </p:nvSpPr>
        <p:spPr>
          <a:xfrm>
            <a:off x="3507544" y="3263054"/>
            <a:ext cx="1595364" cy="662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a:t>Click Profile button</a:t>
            </a:r>
          </a:p>
        </p:txBody>
      </p:sp>
      <p:sp>
        <p:nvSpPr>
          <p:cNvPr id="10" name="Rectangle 9">
            <a:extLst>
              <a:ext uri="{FF2B5EF4-FFF2-40B4-BE49-F238E27FC236}">
                <a16:creationId xmlns:a16="http://schemas.microsoft.com/office/drawing/2014/main" id="{59408E3F-D7C5-5142-C22D-D6F423044965}"/>
              </a:ext>
            </a:extLst>
          </p:cNvPr>
          <p:cNvSpPr/>
          <p:nvPr/>
        </p:nvSpPr>
        <p:spPr>
          <a:xfrm>
            <a:off x="5449568" y="3263054"/>
            <a:ext cx="1313674" cy="662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a:t>Expand order info</a:t>
            </a:r>
          </a:p>
        </p:txBody>
      </p:sp>
      <p:sp>
        <p:nvSpPr>
          <p:cNvPr id="18" name="TextBox 17">
            <a:extLst>
              <a:ext uri="{FF2B5EF4-FFF2-40B4-BE49-F238E27FC236}">
                <a16:creationId xmlns:a16="http://schemas.microsoft.com/office/drawing/2014/main" id="{76CA6E3B-03A2-B6F0-6194-DAFB3744977F}"/>
              </a:ext>
            </a:extLst>
          </p:cNvPr>
          <p:cNvSpPr txBox="1"/>
          <p:nvPr/>
        </p:nvSpPr>
        <p:spPr>
          <a:xfrm>
            <a:off x="2848427" y="3238253"/>
            <a:ext cx="270854" cy="307777"/>
          </a:xfrm>
          <a:prstGeom prst="rect">
            <a:avLst/>
          </a:prstGeom>
          <a:noFill/>
        </p:spPr>
        <p:txBody>
          <a:bodyPr wrap="square" rtlCol="0">
            <a:spAutoFit/>
          </a:bodyPr>
          <a:lstStyle/>
          <a:p>
            <a:r>
              <a:rPr lang="en-GB" sz="1400"/>
              <a:t>1</a:t>
            </a:r>
          </a:p>
        </p:txBody>
      </p:sp>
      <p:sp>
        <p:nvSpPr>
          <p:cNvPr id="19" name="TextBox 18">
            <a:extLst>
              <a:ext uri="{FF2B5EF4-FFF2-40B4-BE49-F238E27FC236}">
                <a16:creationId xmlns:a16="http://schemas.microsoft.com/office/drawing/2014/main" id="{D17C827F-226D-D494-AA8F-6E50070EBB6D}"/>
              </a:ext>
            </a:extLst>
          </p:cNvPr>
          <p:cNvSpPr txBox="1"/>
          <p:nvPr/>
        </p:nvSpPr>
        <p:spPr>
          <a:xfrm>
            <a:off x="4799343" y="3234147"/>
            <a:ext cx="270854" cy="307777"/>
          </a:xfrm>
          <a:prstGeom prst="rect">
            <a:avLst/>
          </a:prstGeom>
          <a:noFill/>
        </p:spPr>
        <p:txBody>
          <a:bodyPr wrap="square" rtlCol="0">
            <a:spAutoFit/>
          </a:bodyPr>
          <a:lstStyle/>
          <a:p>
            <a:r>
              <a:rPr lang="en-GB" sz="1400"/>
              <a:t>2</a:t>
            </a:r>
          </a:p>
        </p:txBody>
      </p:sp>
      <p:sp>
        <p:nvSpPr>
          <p:cNvPr id="20" name="TextBox 19">
            <a:extLst>
              <a:ext uri="{FF2B5EF4-FFF2-40B4-BE49-F238E27FC236}">
                <a16:creationId xmlns:a16="http://schemas.microsoft.com/office/drawing/2014/main" id="{E6CC66EB-AB85-0C9A-5535-191BFCC55A42}"/>
              </a:ext>
            </a:extLst>
          </p:cNvPr>
          <p:cNvSpPr txBox="1"/>
          <p:nvPr/>
        </p:nvSpPr>
        <p:spPr>
          <a:xfrm>
            <a:off x="6518036" y="3234149"/>
            <a:ext cx="270854" cy="307777"/>
          </a:xfrm>
          <a:prstGeom prst="rect">
            <a:avLst/>
          </a:prstGeom>
          <a:noFill/>
        </p:spPr>
        <p:txBody>
          <a:bodyPr wrap="square" rtlCol="0">
            <a:spAutoFit/>
          </a:bodyPr>
          <a:lstStyle/>
          <a:p>
            <a:r>
              <a:rPr lang="en-GB" sz="1400"/>
              <a:t>3</a:t>
            </a:r>
          </a:p>
        </p:txBody>
      </p:sp>
      <p:sp>
        <p:nvSpPr>
          <p:cNvPr id="21" name="TextBox 20">
            <a:extLst>
              <a:ext uri="{FF2B5EF4-FFF2-40B4-BE49-F238E27FC236}">
                <a16:creationId xmlns:a16="http://schemas.microsoft.com/office/drawing/2014/main" id="{934DB993-C79D-57A8-10FB-6294121A13D7}"/>
              </a:ext>
            </a:extLst>
          </p:cNvPr>
          <p:cNvSpPr txBox="1"/>
          <p:nvPr/>
        </p:nvSpPr>
        <p:spPr>
          <a:xfrm>
            <a:off x="7076440" y="1417933"/>
            <a:ext cx="303443" cy="338554"/>
          </a:xfrm>
          <a:prstGeom prst="rect">
            <a:avLst/>
          </a:prstGeom>
          <a:noFill/>
        </p:spPr>
        <p:txBody>
          <a:bodyPr wrap="square" rtlCol="0">
            <a:spAutoFit/>
          </a:bodyPr>
          <a:lstStyle/>
          <a:p>
            <a:r>
              <a:rPr lang="en-GB" sz="1600"/>
              <a:t>0</a:t>
            </a:r>
          </a:p>
        </p:txBody>
      </p:sp>
      <p:sp>
        <p:nvSpPr>
          <p:cNvPr id="36" name="Rectangle 35">
            <a:extLst>
              <a:ext uri="{FF2B5EF4-FFF2-40B4-BE49-F238E27FC236}">
                <a16:creationId xmlns:a16="http://schemas.microsoft.com/office/drawing/2014/main" id="{5672F611-B2DD-CEB7-42DD-75B2D8D5D24A}"/>
              </a:ext>
            </a:extLst>
          </p:cNvPr>
          <p:cNvSpPr/>
          <p:nvPr/>
        </p:nvSpPr>
        <p:spPr>
          <a:xfrm>
            <a:off x="7103600" y="3264843"/>
            <a:ext cx="1313674" cy="662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a:t>Press review button</a:t>
            </a:r>
          </a:p>
        </p:txBody>
      </p:sp>
      <p:sp>
        <p:nvSpPr>
          <p:cNvPr id="37" name="TextBox 36">
            <a:extLst>
              <a:ext uri="{FF2B5EF4-FFF2-40B4-BE49-F238E27FC236}">
                <a16:creationId xmlns:a16="http://schemas.microsoft.com/office/drawing/2014/main" id="{2F652119-E909-A6B7-EDC5-74033597AAB9}"/>
              </a:ext>
            </a:extLst>
          </p:cNvPr>
          <p:cNvSpPr txBox="1"/>
          <p:nvPr/>
        </p:nvSpPr>
        <p:spPr>
          <a:xfrm>
            <a:off x="8172068" y="3235938"/>
            <a:ext cx="270854" cy="307777"/>
          </a:xfrm>
          <a:prstGeom prst="rect">
            <a:avLst/>
          </a:prstGeom>
          <a:noFill/>
        </p:spPr>
        <p:txBody>
          <a:bodyPr wrap="square" rtlCol="0">
            <a:spAutoFit/>
          </a:bodyPr>
          <a:lstStyle/>
          <a:p>
            <a:r>
              <a:rPr lang="en-GB" sz="1400"/>
              <a:t>4</a:t>
            </a:r>
          </a:p>
        </p:txBody>
      </p:sp>
      <p:sp>
        <p:nvSpPr>
          <p:cNvPr id="58" name="TextBox 57">
            <a:extLst>
              <a:ext uri="{FF2B5EF4-FFF2-40B4-BE49-F238E27FC236}">
                <a16:creationId xmlns:a16="http://schemas.microsoft.com/office/drawing/2014/main" id="{BE47D40D-4B87-CAD4-C234-503CB5D8C621}"/>
              </a:ext>
            </a:extLst>
          </p:cNvPr>
          <p:cNvSpPr txBox="1"/>
          <p:nvPr/>
        </p:nvSpPr>
        <p:spPr>
          <a:xfrm>
            <a:off x="7436955" y="1818968"/>
            <a:ext cx="2074338" cy="738664"/>
          </a:xfrm>
          <a:prstGeom prst="rect">
            <a:avLst/>
          </a:prstGeom>
          <a:noFill/>
        </p:spPr>
        <p:txBody>
          <a:bodyPr wrap="square" rtlCol="0">
            <a:spAutoFit/>
          </a:bodyPr>
          <a:lstStyle/>
          <a:p>
            <a:pPr algn="ctr"/>
            <a:r>
              <a:rPr lang="en-GB" sz="1050"/>
              <a:t>Plan 0:</a:t>
            </a:r>
          </a:p>
          <a:p>
            <a:pPr algn="ctr"/>
            <a:r>
              <a:rPr lang="en-GB" sz="1050"/>
              <a:t>1-2-3-4-5</a:t>
            </a:r>
            <a:br>
              <a:rPr lang="en-GB" sz="1050"/>
            </a:br>
            <a:r>
              <a:rPr lang="en-GB" sz="1050"/>
              <a:t>Skip 2 and 3 if tutor was selected in purchase tutoring </a:t>
            </a:r>
          </a:p>
        </p:txBody>
      </p:sp>
      <p:sp>
        <p:nvSpPr>
          <p:cNvPr id="25" name="Rectangle 24">
            <a:extLst>
              <a:ext uri="{FF2B5EF4-FFF2-40B4-BE49-F238E27FC236}">
                <a16:creationId xmlns:a16="http://schemas.microsoft.com/office/drawing/2014/main" id="{70D00D6E-ADDF-D2A7-8F02-4CCDB6060A97}"/>
              </a:ext>
            </a:extLst>
          </p:cNvPr>
          <p:cNvSpPr/>
          <p:nvPr/>
        </p:nvSpPr>
        <p:spPr>
          <a:xfrm>
            <a:off x="8731984" y="3263053"/>
            <a:ext cx="1313674" cy="662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a:t>Add rating and comment</a:t>
            </a:r>
          </a:p>
        </p:txBody>
      </p:sp>
      <p:sp>
        <p:nvSpPr>
          <p:cNvPr id="26" name="TextBox 25">
            <a:extLst>
              <a:ext uri="{FF2B5EF4-FFF2-40B4-BE49-F238E27FC236}">
                <a16:creationId xmlns:a16="http://schemas.microsoft.com/office/drawing/2014/main" id="{00FEB4EC-4B95-50F8-0016-CBE0BA6D7339}"/>
              </a:ext>
            </a:extLst>
          </p:cNvPr>
          <p:cNvSpPr txBox="1"/>
          <p:nvPr/>
        </p:nvSpPr>
        <p:spPr>
          <a:xfrm>
            <a:off x="9800452" y="3234148"/>
            <a:ext cx="270854" cy="307777"/>
          </a:xfrm>
          <a:prstGeom prst="rect">
            <a:avLst/>
          </a:prstGeom>
          <a:noFill/>
        </p:spPr>
        <p:txBody>
          <a:bodyPr wrap="square" rtlCol="0">
            <a:spAutoFit/>
          </a:bodyPr>
          <a:lstStyle/>
          <a:p>
            <a:r>
              <a:rPr lang="en-GB" sz="1400"/>
              <a:t>5</a:t>
            </a:r>
          </a:p>
        </p:txBody>
      </p:sp>
      <p:sp>
        <p:nvSpPr>
          <p:cNvPr id="34" name="Rectangle 33">
            <a:extLst>
              <a:ext uri="{FF2B5EF4-FFF2-40B4-BE49-F238E27FC236}">
                <a16:creationId xmlns:a16="http://schemas.microsoft.com/office/drawing/2014/main" id="{304BE56F-466B-F5AB-2333-A854620CC41D}"/>
              </a:ext>
            </a:extLst>
          </p:cNvPr>
          <p:cNvSpPr/>
          <p:nvPr/>
        </p:nvSpPr>
        <p:spPr>
          <a:xfrm>
            <a:off x="3466674" y="4499504"/>
            <a:ext cx="1677103" cy="662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a:t>Select order option from drop down</a:t>
            </a:r>
          </a:p>
        </p:txBody>
      </p:sp>
      <p:sp>
        <p:nvSpPr>
          <p:cNvPr id="35" name="TextBox 34">
            <a:extLst>
              <a:ext uri="{FF2B5EF4-FFF2-40B4-BE49-F238E27FC236}">
                <a16:creationId xmlns:a16="http://schemas.microsoft.com/office/drawing/2014/main" id="{58760278-869F-157C-3AD2-8A9267175531}"/>
              </a:ext>
            </a:extLst>
          </p:cNvPr>
          <p:cNvSpPr txBox="1"/>
          <p:nvPr/>
        </p:nvSpPr>
        <p:spPr>
          <a:xfrm>
            <a:off x="4799343" y="4450360"/>
            <a:ext cx="418988" cy="307777"/>
          </a:xfrm>
          <a:prstGeom prst="rect">
            <a:avLst/>
          </a:prstGeom>
          <a:noFill/>
        </p:spPr>
        <p:txBody>
          <a:bodyPr wrap="square" rtlCol="0">
            <a:spAutoFit/>
          </a:bodyPr>
          <a:lstStyle/>
          <a:p>
            <a:r>
              <a:rPr lang="en-GB" sz="1400"/>
              <a:t>2.1</a:t>
            </a:r>
          </a:p>
        </p:txBody>
      </p:sp>
      <p:cxnSp>
        <p:nvCxnSpPr>
          <p:cNvPr id="38" name="Straight Connector 37">
            <a:extLst>
              <a:ext uri="{FF2B5EF4-FFF2-40B4-BE49-F238E27FC236}">
                <a16:creationId xmlns:a16="http://schemas.microsoft.com/office/drawing/2014/main" id="{0A00A86F-311D-412F-268A-C4677F918E64}"/>
              </a:ext>
            </a:extLst>
          </p:cNvPr>
          <p:cNvCxnSpPr>
            <a:cxnSpLocks/>
            <a:stCxn id="9" idx="2"/>
            <a:endCxn id="34" idx="0"/>
          </p:cNvCxnSpPr>
          <p:nvPr/>
        </p:nvCxnSpPr>
        <p:spPr>
          <a:xfrm>
            <a:off x="4305226" y="3925808"/>
            <a:ext cx="0" cy="573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BDB8394-2AB6-3675-E849-A157984FBD89}"/>
              </a:ext>
            </a:extLst>
          </p:cNvPr>
          <p:cNvCxnSpPr>
            <a:cxnSpLocks/>
            <a:stCxn id="3" idx="2"/>
            <a:endCxn id="7" idx="0"/>
          </p:cNvCxnSpPr>
          <p:nvPr/>
        </p:nvCxnSpPr>
        <p:spPr>
          <a:xfrm rot="5400000">
            <a:off x="3909182" y="738779"/>
            <a:ext cx="1051889" cy="399666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71CB36CA-C0E6-85C2-075E-907E5FAC26A1}"/>
              </a:ext>
            </a:extLst>
          </p:cNvPr>
          <p:cNvCxnSpPr>
            <a:cxnSpLocks/>
            <a:stCxn id="3" idx="2"/>
            <a:endCxn id="9" idx="0"/>
          </p:cNvCxnSpPr>
          <p:nvPr/>
        </p:nvCxnSpPr>
        <p:spPr>
          <a:xfrm rot="5400000">
            <a:off x="4843397" y="1672994"/>
            <a:ext cx="1051889" cy="212823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DFD0ED2C-D04A-6F5D-441F-19DEF1C9589B}"/>
              </a:ext>
            </a:extLst>
          </p:cNvPr>
          <p:cNvCxnSpPr>
            <a:cxnSpLocks/>
            <a:stCxn id="3" idx="2"/>
            <a:endCxn id="10" idx="0"/>
          </p:cNvCxnSpPr>
          <p:nvPr/>
        </p:nvCxnSpPr>
        <p:spPr>
          <a:xfrm rot="5400000">
            <a:off x="5743987" y="2573584"/>
            <a:ext cx="1051889" cy="32705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4A936519-185B-0264-61C8-63B038E1A9A4}"/>
              </a:ext>
            </a:extLst>
          </p:cNvPr>
          <p:cNvCxnSpPr>
            <a:cxnSpLocks/>
            <a:stCxn id="3" idx="2"/>
            <a:endCxn id="36" idx="0"/>
          </p:cNvCxnSpPr>
          <p:nvPr/>
        </p:nvCxnSpPr>
        <p:spPr>
          <a:xfrm rot="16200000" flipH="1">
            <a:off x="6570107" y="2074513"/>
            <a:ext cx="1053678" cy="132698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40E9D3DF-D605-97BE-AF22-F6043DEEDCB8}"/>
              </a:ext>
            </a:extLst>
          </p:cNvPr>
          <p:cNvCxnSpPr>
            <a:cxnSpLocks/>
            <a:stCxn id="3" idx="2"/>
            <a:endCxn id="25" idx="0"/>
          </p:cNvCxnSpPr>
          <p:nvPr/>
        </p:nvCxnSpPr>
        <p:spPr>
          <a:xfrm rot="16200000" flipH="1">
            <a:off x="7385194" y="1259426"/>
            <a:ext cx="1051888" cy="2955365"/>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749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11</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199370"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Tasks</a:t>
            </a:r>
          </a:p>
        </p:txBody>
      </p:sp>
      <p:sp>
        <p:nvSpPr>
          <p:cNvPr id="13"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sp>
        <p:nvSpPr>
          <p:cNvPr id="54" name="Rectangle 53">
            <a:extLst>
              <a:ext uri="{FF2B5EF4-FFF2-40B4-BE49-F238E27FC236}">
                <a16:creationId xmlns:a16="http://schemas.microsoft.com/office/drawing/2014/main" id="{6BEA91E8-5C77-B75F-1670-7D572CDC2AB1}"/>
              </a:ext>
            </a:extLst>
          </p:cNvPr>
          <p:cNvSpPr/>
          <p:nvPr/>
        </p:nvSpPr>
        <p:spPr>
          <a:xfrm>
            <a:off x="5220810" y="1066725"/>
            <a:ext cx="2080891" cy="10498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a:t>Check profile level</a:t>
            </a:r>
          </a:p>
        </p:txBody>
      </p:sp>
      <p:sp>
        <p:nvSpPr>
          <p:cNvPr id="55" name="Rectangle 54">
            <a:extLst>
              <a:ext uri="{FF2B5EF4-FFF2-40B4-BE49-F238E27FC236}">
                <a16:creationId xmlns:a16="http://schemas.microsoft.com/office/drawing/2014/main" id="{F240FA2B-4321-63B5-8015-5D8317DA1250}"/>
              </a:ext>
            </a:extLst>
          </p:cNvPr>
          <p:cNvSpPr/>
          <p:nvPr/>
        </p:nvSpPr>
        <p:spPr>
          <a:xfrm>
            <a:off x="3767225" y="3041166"/>
            <a:ext cx="2080891" cy="10498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a:t>Open website</a:t>
            </a:r>
          </a:p>
        </p:txBody>
      </p:sp>
      <p:sp>
        <p:nvSpPr>
          <p:cNvPr id="56" name="Rectangle 55">
            <a:extLst>
              <a:ext uri="{FF2B5EF4-FFF2-40B4-BE49-F238E27FC236}">
                <a16:creationId xmlns:a16="http://schemas.microsoft.com/office/drawing/2014/main" id="{4CA11A02-2387-083D-D895-BDD6D50F1660}"/>
              </a:ext>
            </a:extLst>
          </p:cNvPr>
          <p:cNvSpPr/>
          <p:nvPr/>
        </p:nvSpPr>
        <p:spPr>
          <a:xfrm>
            <a:off x="6683548" y="3041166"/>
            <a:ext cx="2080891" cy="10498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a:t>Press profile on navbar</a:t>
            </a:r>
          </a:p>
        </p:txBody>
      </p:sp>
      <p:sp>
        <p:nvSpPr>
          <p:cNvPr id="59" name="TextBox 58">
            <a:extLst>
              <a:ext uri="{FF2B5EF4-FFF2-40B4-BE49-F238E27FC236}">
                <a16:creationId xmlns:a16="http://schemas.microsoft.com/office/drawing/2014/main" id="{6E9F09C1-71D1-5D43-086D-8B6CBF23ABEF}"/>
              </a:ext>
            </a:extLst>
          </p:cNvPr>
          <p:cNvSpPr txBox="1"/>
          <p:nvPr/>
        </p:nvSpPr>
        <p:spPr>
          <a:xfrm>
            <a:off x="5444725" y="3176069"/>
            <a:ext cx="429039" cy="369332"/>
          </a:xfrm>
          <a:prstGeom prst="rect">
            <a:avLst/>
          </a:prstGeom>
          <a:noFill/>
        </p:spPr>
        <p:txBody>
          <a:bodyPr wrap="square" rtlCol="0">
            <a:spAutoFit/>
          </a:bodyPr>
          <a:lstStyle/>
          <a:p>
            <a:r>
              <a:rPr lang="en-GB"/>
              <a:t>1</a:t>
            </a:r>
          </a:p>
        </p:txBody>
      </p:sp>
      <p:sp>
        <p:nvSpPr>
          <p:cNvPr id="60" name="TextBox 59">
            <a:extLst>
              <a:ext uri="{FF2B5EF4-FFF2-40B4-BE49-F238E27FC236}">
                <a16:creationId xmlns:a16="http://schemas.microsoft.com/office/drawing/2014/main" id="{6FE3D127-D376-8A7D-B50D-EF08AD15DDA8}"/>
              </a:ext>
            </a:extLst>
          </p:cNvPr>
          <p:cNvSpPr txBox="1"/>
          <p:nvPr/>
        </p:nvSpPr>
        <p:spPr>
          <a:xfrm>
            <a:off x="8361048" y="3141105"/>
            <a:ext cx="429039" cy="369332"/>
          </a:xfrm>
          <a:prstGeom prst="rect">
            <a:avLst/>
          </a:prstGeom>
          <a:noFill/>
        </p:spPr>
        <p:txBody>
          <a:bodyPr wrap="square" rtlCol="0">
            <a:spAutoFit/>
          </a:bodyPr>
          <a:lstStyle/>
          <a:p>
            <a:r>
              <a:rPr lang="en-GB"/>
              <a:t>2</a:t>
            </a:r>
          </a:p>
        </p:txBody>
      </p:sp>
      <p:sp>
        <p:nvSpPr>
          <p:cNvPr id="62" name="TextBox 61">
            <a:extLst>
              <a:ext uri="{FF2B5EF4-FFF2-40B4-BE49-F238E27FC236}">
                <a16:creationId xmlns:a16="http://schemas.microsoft.com/office/drawing/2014/main" id="{A689BC45-1D5A-6040-B3AF-73E6F8A61CE6}"/>
              </a:ext>
            </a:extLst>
          </p:cNvPr>
          <p:cNvSpPr txBox="1"/>
          <p:nvPr/>
        </p:nvSpPr>
        <p:spPr>
          <a:xfrm>
            <a:off x="6896806" y="1162436"/>
            <a:ext cx="429039" cy="369332"/>
          </a:xfrm>
          <a:prstGeom prst="rect">
            <a:avLst/>
          </a:prstGeom>
          <a:noFill/>
        </p:spPr>
        <p:txBody>
          <a:bodyPr wrap="square" rtlCol="0">
            <a:spAutoFit/>
          </a:bodyPr>
          <a:lstStyle/>
          <a:p>
            <a:r>
              <a:rPr lang="en-GB"/>
              <a:t>0</a:t>
            </a:r>
          </a:p>
        </p:txBody>
      </p:sp>
      <p:cxnSp>
        <p:nvCxnSpPr>
          <p:cNvPr id="65" name="Connector: Elbow 64">
            <a:extLst>
              <a:ext uri="{FF2B5EF4-FFF2-40B4-BE49-F238E27FC236}">
                <a16:creationId xmlns:a16="http://schemas.microsoft.com/office/drawing/2014/main" id="{63DFA9B6-D4B0-231F-A321-2BEAA7D9F83C}"/>
              </a:ext>
            </a:extLst>
          </p:cNvPr>
          <p:cNvCxnSpPr>
            <a:stCxn id="54" idx="2"/>
            <a:endCxn id="55" idx="0"/>
          </p:cNvCxnSpPr>
          <p:nvPr/>
        </p:nvCxnSpPr>
        <p:spPr>
          <a:xfrm rot="5400000">
            <a:off x="5072153" y="1852062"/>
            <a:ext cx="924623" cy="145358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8A038169-7879-4F10-501C-6A611C59FFFE}"/>
              </a:ext>
            </a:extLst>
          </p:cNvPr>
          <p:cNvCxnSpPr>
            <a:stCxn id="54" idx="2"/>
            <a:endCxn id="56" idx="0"/>
          </p:cNvCxnSpPr>
          <p:nvPr/>
        </p:nvCxnSpPr>
        <p:spPr>
          <a:xfrm rot="16200000" flipH="1">
            <a:off x="6530314" y="1847485"/>
            <a:ext cx="924623" cy="146273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7D8E9A17-1900-A984-310D-48077419E2F5}"/>
              </a:ext>
            </a:extLst>
          </p:cNvPr>
          <p:cNvSpPr txBox="1"/>
          <p:nvPr/>
        </p:nvSpPr>
        <p:spPr>
          <a:xfrm>
            <a:off x="7211328" y="1683498"/>
            <a:ext cx="2279149" cy="430887"/>
          </a:xfrm>
          <a:prstGeom prst="rect">
            <a:avLst/>
          </a:prstGeom>
          <a:noFill/>
        </p:spPr>
        <p:txBody>
          <a:bodyPr wrap="square" rtlCol="0">
            <a:spAutoFit/>
          </a:bodyPr>
          <a:lstStyle/>
          <a:p>
            <a:pPr algn="ctr"/>
            <a:r>
              <a:rPr lang="en-GB" sz="1100"/>
              <a:t>Plan 0:</a:t>
            </a:r>
          </a:p>
          <a:p>
            <a:pPr algn="ctr"/>
            <a:r>
              <a:rPr lang="en-GB" sz="1100"/>
              <a:t>1-2</a:t>
            </a:r>
          </a:p>
        </p:txBody>
      </p:sp>
      <p:sp>
        <p:nvSpPr>
          <p:cNvPr id="75" name="Rectangle 74">
            <a:extLst>
              <a:ext uri="{FF2B5EF4-FFF2-40B4-BE49-F238E27FC236}">
                <a16:creationId xmlns:a16="http://schemas.microsoft.com/office/drawing/2014/main" id="{8F889B31-5FC5-4880-9B44-659FC0B2D605}"/>
              </a:ext>
            </a:extLst>
          </p:cNvPr>
          <p:cNvSpPr/>
          <p:nvPr/>
        </p:nvSpPr>
        <p:spPr>
          <a:xfrm>
            <a:off x="6683548" y="4716374"/>
            <a:ext cx="2080891" cy="10498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a:t>Press user name option</a:t>
            </a:r>
          </a:p>
        </p:txBody>
      </p:sp>
      <p:sp>
        <p:nvSpPr>
          <p:cNvPr id="76" name="TextBox 75">
            <a:extLst>
              <a:ext uri="{FF2B5EF4-FFF2-40B4-BE49-F238E27FC236}">
                <a16:creationId xmlns:a16="http://schemas.microsoft.com/office/drawing/2014/main" id="{59AEF5AD-4A0E-4771-0208-C6255E23CA42}"/>
              </a:ext>
            </a:extLst>
          </p:cNvPr>
          <p:cNvSpPr txBox="1"/>
          <p:nvPr/>
        </p:nvSpPr>
        <p:spPr>
          <a:xfrm>
            <a:off x="8359462" y="4755313"/>
            <a:ext cx="505584" cy="369332"/>
          </a:xfrm>
          <a:prstGeom prst="rect">
            <a:avLst/>
          </a:prstGeom>
          <a:noFill/>
        </p:spPr>
        <p:txBody>
          <a:bodyPr wrap="square" rtlCol="0">
            <a:spAutoFit/>
          </a:bodyPr>
          <a:lstStyle/>
          <a:p>
            <a:r>
              <a:rPr lang="en-GB"/>
              <a:t>2.1</a:t>
            </a:r>
          </a:p>
        </p:txBody>
      </p:sp>
      <p:cxnSp>
        <p:nvCxnSpPr>
          <p:cNvPr id="78" name="Straight Connector 77">
            <a:extLst>
              <a:ext uri="{FF2B5EF4-FFF2-40B4-BE49-F238E27FC236}">
                <a16:creationId xmlns:a16="http://schemas.microsoft.com/office/drawing/2014/main" id="{4FD21982-D558-CDD7-D863-A1B31EF7F94A}"/>
              </a:ext>
            </a:extLst>
          </p:cNvPr>
          <p:cNvCxnSpPr>
            <a:stCxn id="56" idx="2"/>
            <a:endCxn id="75" idx="0"/>
          </p:cNvCxnSpPr>
          <p:nvPr/>
        </p:nvCxnSpPr>
        <p:spPr>
          <a:xfrm>
            <a:off x="7723994" y="4090984"/>
            <a:ext cx="0" cy="62539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969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12</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199370"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Tasks</a:t>
            </a:r>
          </a:p>
        </p:txBody>
      </p:sp>
      <p:sp>
        <p:nvSpPr>
          <p:cNvPr id="13"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sp>
        <p:nvSpPr>
          <p:cNvPr id="54" name="Rectangle 53">
            <a:extLst>
              <a:ext uri="{FF2B5EF4-FFF2-40B4-BE49-F238E27FC236}">
                <a16:creationId xmlns:a16="http://schemas.microsoft.com/office/drawing/2014/main" id="{6BEA91E8-5C77-B75F-1670-7D572CDC2AB1}"/>
              </a:ext>
            </a:extLst>
          </p:cNvPr>
          <p:cNvSpPr/>
          <p:nvPr/>
        </p:nvSpPr>
        <p:spPr>
          <a:xfrm>
            <a:off x="5275062" y="1533218"/>
            <a:ext cx="1641876" cy="8283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a:t>Swap badges on profile</a:t>
            </a:r>
          </a:p>
        </p:txBody>
      </p:sp>
      <p:sp>
        <p:nvSpPr>
          <p:cNvPr id="55" name="Rectangle 54">
            <a:extLst>
              <a:ext uri="{FF2B5EF4-FFF2-40B4-BE49-F238E27FC236}">
                <a16:creationId xmlns:a16="http://schemas.microsoft.com/office/drawing/2014/main" id="{F240FA2B-4321-63B5-8015-5D8317DA1250}"/>
              </a:ext>
            </a:extLst>
          </p:cNvPr>
          <p:cNvSpPr/>
          <p:nvPr/>
        </p:nvSpPr>
        <p:spPr>
          <a:xfrm>
            <a:off x="1912807" y="3041166"/>
            <a:ext cx="1641876" cy="8283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a:t>Open website</a:t>
            </a:r>
          </a:p>
        </p:txBody>
      </p:sp>
      <p:sp>
        <p:nvSpPr>
          <p:cNvPr id="56" name="Rectangle 55">
            <a:extLst>
              <a:ext uri="{FF2B5EF4-FFF2-40B4-BE49-F238E27FC236}">
                <a16:creationId xmlns:a16="http://schemas.microsoft.com/office/drawing/2014/main" id="{4CA11A02-2387-083D-D895-BDD6D50F1660}"/>
              </a:ext>
            </a:extLst>
          </p:cNvPr>
          <p:cNvSpPr/>
          <p:nvPr/>
        </p:nvSpPr>
        <p:spPr>
          <a:xfrm>
            <a:off x="4196483" y="3041166"/>
            <a:ext cx="1641876" cy="8283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a:t>Press profile on navbar</a:t>
            </a:r>
          </a:p>
        </p:txBody>
      </p:sp>
      <p:sp>
        <p:nvSpPr>
          <p:cNvPr id="59" name="TextBox 58">
            <a:extLst>
              <a:ext uri="{FF2B5EF4-FFF2-40B4-BE49-F238E27FC236}">
                <a16:creationId xmlns:a16="http://schemas.microsoft.com/office/drawing/2014/main" id="{6E9F09C1-71D1-5D43-086D-8B6CBF23ABEF}"/>
              </a:ext>
            </a:extLst>
          </p:cNvPr>
          <p:cNvSpPr txBox="1"/>
          <p:nvPr/>
        </p:nvSpPr>
        <p:spPr>
          <a:xfrm>
            <a:off x="3318303" y="3068468"/>
            <a:ext cx="338523" cy="338554"/>
          </a:xfrm>
          <a:prstGeom prst="rect">
            <a:avLst/>
          </a:prstGeom>
          <a:noFill/>
        </p:spPr>
        <p:txBody>
          <a:bodyPr wrap="square" rtlCol="0">
            <a:spAutoFit/>
          </a:bodyPr>
          <a:lstStyle/>
          <a:p>
            <a:r>
              <a:rPr lang="en-GB" sz="1600"/>
              <a:t>1</a:t>
            </a:r>
          </a:p>
        </p:txBody>
      </p:sp>
      <p:sp>
        <p:nvSpPr>
          <p:cNvPr id="60" name="TextBox 59">
            <a:extLst>
              <a:ext uri="{FF2B5EF4-FFF2-40B4-BE49-F238E27FC236}">
                <a16:creationId xmlns:a16="http://schemas.microsoft.com/office/drawing/2014/main" id="{6FE3D127-D376-8A7D-B50D-EF08AD15DDA8}"/>
              </a:ext>
            </a:extLst>
          </p:cNvPr>
          <p:cNvSpPr txBox="1"/>
          <p:nvPr/>
        </p:nvSpPr>
        <p:spPr>
          <a:xfrm>
            <a:off x="5601979" y="3033504"/>
            <a:ext cx="338523" cy="338554"/>
          </a:xfrm>
          <a:prstGeom prst="rect">
            <a:avLst/>
          </a:prstGeom>
          <a:noFill/>
        </p:spPr>
        <p:txBody>
          <a:bodyPr wrap="square" rtlCol="0">
            <a:spAutoFit/>
          </a:bodyPr>
          <a:lstStyle/>
          <a:p>
            <a:r>
              <a:rPr lang="en-GB" sz="1600"/>
              <a:t>2</a:t>
            </a:r>
          </a:p>
        </p:txBody>
      </p:sp>
      <p:sp>
        <p:nvSpPr>
          <p:cNvPr id="62" name="TextBox 61">
            <a:extLst>
              <a:ext uri="{FF2B5EF4-FFF2-40B4-BE49-F238E27FC236}">
                <a16:creationId xmlns:a16="http://schemas.microsoft.com/office/drawing/2014/main" id="{A689BC45-1D5A-6040-B3AF-73E6F8A61CE6}"/>
              </a:ext>
            </a:extLst>
          </p:cNvPr>
          <p:cNvSpPr txBox="1"/>
          <p:nvPr/>
        </p:nvSpPr>
        <p:spPr>
          <a:xfrm>
            <a:off x="6601233" y="1540301"/>
            <a:ext cx="338523" cy="338554"/>
          </a:xfrm>
          <a:prstGeom prst="rect">
            <a:avLst/>
          </a:prstGeom>
          <a:noFill/>
        </p:spPr>
        <p:txBody>
          <a:bodyPr wrap="square" rtlCol="0">
            <a:spAutoFit/>
          </a:bodyPr>
          <a:lstStyle/>
          <a:p>
            <a:r>
              <a:rPr lang="en-GB" sz="1600"/>
              <a:t>0</a:t>
            </a:r>
          </a:p>
        </p:txBody>
      </p:sp>
      <p:cxnSp>
        <p:nvCxnSpPr>
          <p:cNvPr id="65" name="Connector: Elbow 64">
            <a:extLst>
              <a:ext uri="{FF2B5EF4-FFF2-40B4-BE49-F238E27FC236}">
                <a16:creationId xmlns:a16="http://schemas.microsoft.com/office/drawing/2014/main" id="{63DFA9B6-D4B0-231F-A321-2BEAA7D9F83C}"/>
              </a:ext>
            </a:extLst>
          </p:cNvPr>
          <p:cNvCxnSpPr>
            <a:stCxn id="54" idx="2"/>
            <a:endCxn id="55" idx="0"/>
          </p:cNvCxnSpPr>
          <p:nvPr/>
        </p:nvCxnSpPr>
        <p:spPr>
          <a:xfrm rot="5400000">
            <a:off x="4075066" y="1020231"/>
            <a:ext cx="679615" cy="336225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8A038169-7879-4F10-501C-6A611C59FFFE}"/>
              </a:ext>
            </a:extLst>
          </p:cNvPr>
          <p:cNvCxnSpPr>
            <a:stCxn id="54" idx="2"/>
            <a:endCxn id="56" idx="0"/>
          </p:cNvCxnSpPr>
          <p:nvPr/>
        </p:nvCxnSpPr>
        <p:spPr>
          <a:xfrm rot="5400000">
            <a:off x="5216904" y="2162069"/>
            <a:ext cx="679615" cy="107857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7D8E9A17-1900-A984-310D-48077419E2F5}"/>
              </a:ext>
            </a:extLst>
          </p:cNvPr>
          <p:cNvSpPr txBox="1"/>
          <p:nvPr/>
        </p:nvSpPr>
        <p:spPr>
          <a:xfrm>
            <a:off x="7308718" y="2081654"/>
            <a:ext cx="1798307" cy="415498"/>
          </a:xfrm>
          <a:prstGeom prst="rect">
            <a:avLst/>
          </a:prstGeom>
          <a:noFill/>
        </p:spPr>
        <p:txBody>
          <a:bodyPr wrap="square" rtlCol="0">
            <a:spAutoFit/>
          </a:bodyPr>
          <a:lstStyle/>
          <a:p>
            <a:pPr algn="ctr"/>
            <a:r>
              <a:rPr lang="en-GB" sz="1050"/>
              <a:t>Plan 0:</a:t>
            </a:r>
          </a:p>
          <a:p>
            <a:pPr algn="ctr"/>
            <a:r>
              <a:rPr lang="en-GB" sz="1050"/>
              <a:t>1-2-3-4</a:t>
            </a:r>
          </a:p>
        </p:txBody>
      </p:sp>
      <p:sp>
        <p:nvSpPr>
          <p:cNvPr id="75" name="Rectangle 74">
            <a:extLst>
              <a:ext uri="{FF2B5EF4-FFF2-40B4-BE49-F238E27FC236}">
                <a16:creationId xmlns:a16="http://schemas.microsoft.com/office/drawing/2014/main" id="{8F889B31-5FC5-4880-9B44-659FC0B2D605}"/>
              </a:ext>
            </a:extLst>
          </p:cNvPr>
          <p:cNvSpPr/>
          <p:nvPr/>
        </p:nvSpPr>
        <p:spPr>
          <a:xfrm>
            <a:off x="4196483" y="4403205"/>
            <a:ext cx="1641876" cy="8283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a:t>Press user name option</a:t>
            </a:r>
          </a:p>
        </p:txBody>
      </p:sp>
      <p:sp>
        <p:nvSpPr>
          <p:cNvPr id="76" name="TextBox 75">
            <a:extLst>
              <a:ext uri="{FF2B5EF4-FFF2-40B4-BE49-F238E27FC236}">
                <a16:creationId xmlns:a16="http://schemas.microsoft.com/office/drawing/2014/main" id="{59AEF5AD-4A0E-4771-0208-C6255E23CA42}"/>
              </a:ext>
            </a:extLst>
          </p:cNvPr>
          <p:cNvSpPr txBox="1"/>
          <p:nvPr/>
        </p:nvSpPr>
        <p:spPr>
          <a:xfrm>
            <a:off x="5454652" y="4367517"/>
            <a:ext cx="485850" cy="338554"/>
          </a:xfrm>
          <a:prstGeom prst="rect">
            <a:avLst/>
          </a:prstGeom>
          <a:noFill/>
        </p:spPr>
        <p:txBody>
          <a:bodyPr wrap="square" rtlCol="0">
            <a:spAutoFit/>
          </a:bodyPr>
          <a:lstStyle/>
          <a:p>
            <a:r>
              <a:rPr lang="en-GB" sz="1600"/>
              <a:t>2.1</a:t>
            </a:r>
          </a:p>
        </p:txBody>
      </p:sp>
      <p:cxnSp>
        <p:nvCxnSpPr>
          <p:cNvPr id="78" name="Straight Connector 77">
            <a:extLst>
              <a:ext uri="{FF2B5EF4-FFF2-40B4-BE49-F238E27FC236}">
                <a16:creationId xmlns:a16="http://schemas.microsoft.com/office/drawing/2014/main" id="{4FD21982-D558-CDD7-D863-A1B31EF7F94A}"/>
              </a:ext>
            </a:extLst>
          </p:cNvPr>
          <p:cNvCxnSpPr>
            <a:cxnSpLocks/>
            <a:stCxn id="56" idx="2"/>
            <a:endCxn id="75" idx="0"/>
          </p:cNvCxnSpPr>
          <p:nvPr/>
        </p:nvCxnSpPr>
        <p:spPr>
          <a:xfrm>
            <a:off x="5017421" y="3869499"/>
            <a:ext cx="0" cy="533706"/>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D04FFEA-0AA5-FF18-E5BE-7F3BD19F2D16}"/>
              </a:ext>
            </a:extLst>
          </p:cNvPr>
          <p:cNvSpPr/>
          <p:nvPr/>
        </p:nvSpPr>
        <p:spPr>
          <a:xfrm>
            <a:off x="6480159" y="3041166"/>
            <a:ext cx="1641876" cy="8283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a:t>Press change badge button</a:t>
            </a:r>
          </a:p>
        </p:txBody>
      </p:sp>
      <p:sp>
        <p:nvSpPr>
          <p:cNvPr id="3" name="TextBox 2">
            <a:extLst>
              <a:ext uri="{FF2B5EF4-FFF2-40B4-BE49-F238E27FC236}">
                <a16:creationId xmlns:a16="http://schemas.microsoft.com/office/drawing/2014/main" id="{71BBF058-10C9-8E2D-73CD-8B1B9FD079AB}"/>
              </a:ext>
            </a:extLst>
          </p:cNvPr>
          <p:cNvSpPr txBox="1"/>
          <p:nvPr/>
        </p:nvSpPr>
        <p:spPr>
          <a:xfrm>
            <a:off x="7885655" y="3033504"/>
            <a:ext cx="338523" cy="338554"/>
          </a:xfrm>
          <a:prstGeom prst="rect">
            <a:avLst/>
          </a:prstGeom>
          <a:noFill/>
        </p:spPr>
        <p:txBody>
          <a:bodyPr wrap="square" rtlCol="0">
            <a:spAutoFit/>
          </a:bodyPr>
          <a:lstStyle/>
          <a:p>
            <a:r>
              <a:rPr lang="en-GB" sz="1600"/>
              <a:t>3</a:t>
            </a:r>
          </a:p>
        </p:txBody>
      </p:sp>
      <p:sp>
        <p:nvSpPr>
          <p:cNvPr id="4" name="Rectangle 3">
            <a:extLst>
              <a:ext uri="{FF2B5EF4-FFF2-40B4-BE49-F238E27FC236}">
                <a16:creationId xmlns:a16="http://schemas.microsoft.com/office/drawing/2014/main" id="{CAEEF47E-DD77-0C09-5DAB-614FE1E96AE7}"/>
              </a:ext>
            </a:extLst>
          </p:cNvPr>
          <p:cNvSpPr/>
          <p:nvPr/>
        </p:nvSpPr>
        <p:spPr>
          <a:xfrm>
            <a:off x="8884569" y="3048251"/>
            <a:ext cx="1996789" cy="8283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a:t>Choose from one of the available badges</a:t>
            </a:r>
          </a:p>
        </p:txBody>
      </p:sp>
      <p:sp>
        <p:nvSpPr>
          <p:cNvPr id="5" name="TextBox 4">
            <a:extLst>
              <a:ext uri="{FF2B5EF4-FFF2-40B4-BE49-F238E27FC236}">
                <a16:creationId xmlns:a16="http://schemas.microsoft.com/office/drawing/2014/main" id="{802B5DBD-794E-C7D1-4407-279B443E8698}"/>
              </a:ext>
            </a:extLst>
          </p:cNvPr>
          <p:cNvSpPr txBox="1"/>
          <p:nvPr/>
        </p:nvSpPr>
        <p:spPr>
          <a:xfrm>
            <a:off x="10542835" y="3008944"/>
            <a:ext cx="338523" cy="338554"/>
          </a:xfrm>
          <a:prstGeom prst="rect">
            <a:avLst/>
          </a:prstGeom>
          <a:noFill/>
        </p:spPr>
        <p:txBody>
          <a:bodyPr wrap="square" rtlCol="0">
            <a:spAutoFit/>
          </a:bodyPr>
          <a:lstStyle/>
          <a:p>
            <a:r>
              <a:rPr lang="en-GB" sz="1600"/>
              <a:t>4</a:t>
            </a:r>
          </a:p>
        </p:txBody>
      </p:sp>
      <p:cxnSp>
        <p:nvCxnSpPr>
          <p:cNvPr id="17" name="Connector: Elbow 16">
            <a:extLst>
              <a:ext uri="{FF2B5EF4-FFF2-40B4-BE49-F238E27FC236}">
                <a16:creationId xmlns:a16="http://schemas.microsoft.com/office/drawing/2014/main" id="{A8763803-5296-E2C9-1374-0E55B43C882C}"/>
              </a:ext>
            </a:extLst>
          </p:cNvPr>
          <p:cNvCxnSpPr>
            <a:stCxn id="54" idx="2"/>
            <a:endCxn id="2" idx="0"/>
          </p:cNvCxnSpPr>
          <p:nvPr/>
        </p:nvCxnSpPr>
        <p:spPr>
          <a:xfrm rot="16200000" flipH="1">
            <a:off x="6358741" y="2098809"/>
            <a:ext cx="679615" cy="12050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6EDC2B-2A9B-B49C-5606-C106D45F97DD}"/>
              </a:ext>
            </a:extLst>
          </p:cNvPr>
          <p:cNvCxnSpPr>
            <a:stCxn id="54" idx="2"/>
            <a:endCxn id="4" idx="0"/>
          </p:cNvCxnSpPr>
          <p:nvPr/>
        </p:nvCxnSpPr>
        <p:spPr>
          <a:xfrm rot="16200000" flipH="1">
            <a:off x="7646132" y="811419"/>
            <a:ext cx="686700" cy="3786964"/>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900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13</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4516950" cy="2246769"/>
          </a:xfrm>
          <a:prstGeom prst="rect">
            <a:avLst/>
          </a:prstGeom>
          <a:noFill/>
        </p:spPr>
        <p:txBody>
          <a:bodyPr wrap="square" rtlCol="0">
            <a:spAutoFit/>
          </a:bodyPr>
          <a:lstStyle/>
          <a:p>
            <a:pPr marL="742950" lvl="1" indent="-285750">
              <a:buFont typeface="Wingdings" pitchFamily="2" charset="2"/>
              <a:buChar char="§"/>
            </a:pPr>
            <a:r>
              <a:rPr lang="en-US" sz="2000">
                <a:solidFill>
                  <a:srgbClr val="50B400"/>
                </a:solidFill>
                <a:effectLst/>
                <a:latin typeface="+mj-lt"/>
              </a:rPr>
              <a:t>Non-functional requirements </a:t>
            </a:r>
            <a:r>
              <a:rPr lang="en-US" sz="2000">
                <a:solidFill>
                  <a:srgbClr val="50B400"/>
                </a:solidFill>
                <a:latin typeface="+mj-lt"/>
              </a:rPr>
              <a:t>:</a:t>
            </a:r>
            <a:endParaRPr lang="en-US" sz="2000">
              <a:effectLst/>
              <a:latin typeface="+mj-lt"/>
            </a:endParaRPr>
          </a:p>
          <a:p>
            <a:pPr marL="1200150" lvl="2" indent="-285750">
              <a:buFont typeface="Wingdings" pitchFamily="2" charset="2"/>
              <a:buChar char="§"/>
            </a:pPr>
            <a:r>
              <a:rPr lang="en-US" sz="2000">
                <a:effectLst/>
                <a:latin typeface="+mj-lt"/>
              </a:rPr>
              <a:t>Security</a:t>
            </a:r>
          </a:p>
          <a:p>
            <a:pPr marL="1200150" lvl="2" indent="-285750">
              <a:buFont typeface="Wingdings" pitchFamily="2" charset="2"/>
              <a:buChar char="§"/>
            </a:pPr>
            <a:r>
              <a:rPr lang="en-US" sz="2000">
                <a:effectLst/>
                <a:latin typeface="+mj-lt"/>
              </a:rPr>
              <a:t>Performance</a:t>
            </a:r>
          </a:p>
          <a:p>
            <a:pPr marL="1200150" lvl="2" indent="-285750">
              <a:buFont typeface="Wingdings" pitchFamily="2" charset="2"/>
              <a:buChar char="§"/>
            </a:pPr>
            <a:r>
              <a:rPr lang="en-US" sz="2000">
                <a:effectLst/>
                <a:latin typeface="+mj-lt"/>
              </a:rPr>
              <a:t>Scalability</a:t>
            </a:r>
          </a:p>
          <a:p>
            <a:pPr marL="1200150" lvl="2" indent="-285750">
              <a:buFont typeface="Wingdings" pitchFamily="2" charset="2"/>
              <a:buChar char="§"/>
            </a:pPr>
            <a:r>
              <a:rPr lang="en-US" sz="2000">
                <a:effectLst/>
                <a:latin typeface="+mj-lt"/>
              </a:rPr>
              <a:t>Accessibility</a:t>
            </a:r>
          </a:p>
          <a:p>
            <a:pPr marL="285750" indent="-285750">
              <a:buFont typeface="Arial" panose="020B0604020202020204" pitchFamily="34" charset="0"/>
              <a:buChar char="•"/>
            </a:pPr>
            <a:endParaRPr lang="en-US" sz="2000">
              <a:latin typeface="+mj-lt"/>
            </a:endParaRPr>
          </a:p>
          <a:p>
            <a:pPr marL="742950" lvl="1" indent="-285750">
              <a:buFont typeface="Wingdings" pitchFamily="2" charset="2"/>
              <a:buChar char="§"/>
            </a:pPr>
            <a:endParaRPr lang="en-US" sz="20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pic>
        <p:nvPicPr>
          <p:cNvPr id="2" name="Picture 1">
            <a:extLst>
              <a:ext uri="{FF2B5EF4-FFF2-40B4-BE49-F238E27FC236}">
                <a16:creationId xmlns:a16="http://schemas.microsoft.com/office/drawing/2014/main" id="{8FEE50DD-70CF-EF4A-9EEF-504AE5F99987}"/>
              </a:ext>
            </a:extLst>
          </p:cNvPr>
          <p:cNvPicPr>
            <a:picLocks noChangeAspect="1"/>
          </p:cNvPicPr>
          <p:nvPr/>
        </p:nvPicPr>
        <p:blipFill rotWithShape="1">
          <a:blip r:embed="rId2"/>
          <a:srcRect l="24235" r="21898"/>
          <a:stretch/>
        </p:blipFill>
        <p:spPr>
          <a:xfrm>
            <a:off x="9372604" y="1212429"/>
            <a:ext cx="2507932" cy="3216685"/>
          </a:xfrm>
          <a:prstGeom prst="rect">
            <a:avLst/>
          </a:prstGeom>
        </p:spPr>
      </p:pic>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Requirements</a:t>
            </a:r>
          </a:p>
        </p:txBody>
      </p:sp>
      <p:sp>
        <p:nvSpPr>
          <p:cNvPr id="3" name="CaixaDeTexto 2">
            <a:extLst>
              <a:ext uri="{FF2B5EF4-FFF2-40B4-BE49-F238E27FC236}">
                <a16:creationId xmlns:a16="http://schemas.microsoft.com/office/drawing/2014/main" id="{265CD064-25FA-FA18-D562-AEEEA7B0BFE3}"/>
              </a:ext>
            </a:extLst>
          </p:cNvPr>
          <p:cNvSpPr txBox="1"/>
          <p:nvPr/>
        </p:nvSpPr>
        <p:spPr>
          <a:xfrm>
            <a:off x="4627051" y="1783684"/>
            <a:ext cx="4516949" cy="3139321"/>
          </a:xfrm>
          <a:prstGeom prst="rect">
            <a:avLst/>
          </a:prstGeom>
          <a:noFill/>
        </p:spPr>
        <p:txBody>
          <a:bodyPr wrap="square" rtlCol="0">
            <a:spAutoFit/>
          </a:bodyPr>
          <a:lstStyle/>
          <a:p>
            <a:pPr marL="742950" lvl="1" indent="-285750">
              <a:buFont typeface="Wingdings" pitchFamily="2" charset="2"/>
              <a:buChar char="§"/>
            </a:pPr>
            <a:r>
              <a:rPr lang="en-US" sz="2000">
                <a:solidFill>
                  <a:srgbClr val="50B400"/>
                </a:solidFill>
                <a:latin typeface="+mj-lt"/>
              </a:rPr>
              <a:t>F</a:t>
            </a:r>
            <a:r>
              <a:rPr lang="en-US" sz="2000">
                <a:solidFill>
                  <a:srgbClr val="50B400"/>
                </a:solidFill>
                <a:effectLst/>
                <a:latin typeface="+mj-lt"/>
              </a:rPr>
              <a:t>unctional requirements </a:t>
            </a:r>
            <a:r>
              <a:rPr lang="en-US" sz="2000">
                <a:solidFill>
                  <a:srgbClr val="50B400"/>
                </a:solidFill>
                <a:latin typeface="+mj-lt"/>
              </a:rPr>
              <a:t>:</a:t>
            </a:r>
            <a:r>
              <a:rPr lang="en-US" sz="2000">
                <a:effectLst/>
                <a:latin typeface="+mj-lt"/>
              </a:rPr>
              <a:t> </a:t>
            </a:r>
          </a:p>
          <a:p>
            <a:pPr marL="1200150" lvl="2" indent="-285750">
              <a:buFont typeface="Wingdings" pitchFamily="2" charset="2"/>
              <a:buChar char="§"/>
            </a:pPr>
            <a:r>
              <a:rPr lang="en-US" sz="2000">
                <a:latin typeface="+mj-lt"/>
              </a:rPr>
              <a:t>User Registration</a:t>
            </a:r>
            <a:endParaRPr lang="en-US" sz="2000">
              <a:effectLst/>
              <a:latin typeface="+mj-lt"/>
            </a:endParaRPr>
          </a:p>
          <a:p>
            <a:pPr marL="1200150" lvl="2" indent="-285750">
              <a:buFont typeface="Wingdings" pitchFamily="2" charset="2"/>
              <a:buChar char="§"/>
            </a:pPr>
            <a:r>
              <a:rPr lang="en-US" sz="2000">
                <a:effectLst/>
                <a:latin typeface="+mj-lt"/>
              </a:rPr>
              <a:t>Study field filter</a:t>
            </a:r>
          </a:p>
          <a:p>
            <a:pPr marL="1200150" lvl="2" indent="-285750">
              <a:buFont typeface="Wingdings" pitchFamily="2" charset="2"/>
              <a:buChar char="§"/>
            </a:pPr>
            <a:r>
              <a:rPr lang="en-US" sz="2000">
                <a:effectLst/>
                <a:latin typeface="+mj-lt"/>
              </a:rPr>
              <a:t>Search</a:t>
            </a:r>
          </a:p>
          <a:p>
            <a:pPr marL="1200150" lvl="2" indent="-285750">
              <a:buFont typeface="Wingdings" pitchFamily="2" charset="2"/>
              <a:buChar char="§"/>
            </a:pPr>
            <a:r>
              <a:rPr lang="en-US" sz="2000">
                <a:latin typeface="+mj-lt"/>
              </a:rPr>
              <a:t>Profile management</a:t>
            </a:r>
            <a:endParaRPr lang="en-US" sz="2000">
              <a:effectLst/>
              <a:latin typeface="+mj-lt"/>
            </a:endParaRPr>
          </a:p>
          <a:p>
            <a:pPr marL="1200150" lvl="2" indent="-285750">
              <a:buFont typeface="Wingdings" pitchFamily="2" charset="2"/>
              <a:buChar char="§"/>
            </a:pPr>
            <a:r>
              <a:rPr lang="en-US" sz="2000">
                <a:latin typeface="+mj-lt"/>
              </a:rPr>
              <a:t>Post advertisement</a:t>
            </a:r>
          </a:p>
          <a:p>
            <a:pPr marL="1200150" lvl="2" indent="-285750">
              <a:buFont typeface="Wingdings" pitchFamily="2" charset="2"/>
              <a:buChar char="§"/>
            </a:pPr>
            <a:r>
              <a:rPr lang="en-US" sz="2000">
                <a:effectLst/>
                <a:latin typeface="+mj-lt"/>
              </a:rPr>
              <a:t>Payment/Checkout</a:t>
            </a:r>
          </a:p>
          <a:p>
            <a:pPr marL="1200150" lvl="2" indent="-285750">
              <a:buFont typeface="Wingdings" pitchFamily="2" charset="2"/>
              <a:buChar char="§"/>
            </a:pPr>
            <a:r>
              <a:rPr lang="en-US" sz="2000">
                <a:latin typeface="+mj-lt"/>
              </a:rPr>
              <a:t>Wishlist</a:t>
            </a:r>
          </a:p>
          <a:p>
            <a:pPr marL="1200150" lvl="2" indent="-285750">
              <a:buFont typeface="Wingdings" pitchFamily="2" charset="2"/>
              <a:buChar char="§"/>
            </a:pPr>
            <a:r>
              <a:rPr lang="en-US" sz="2000">
                <a:effectLst/>
                <a:latin typeface="+mj-lt"/>
              </a:rPr>
              <a:t>Orders list</a:t>
            </a:r>
          </a:p>
          <a:p>
            <a:endParaRPr lang="pt-PT"/>
          </a:p>
        </p:txBody>
      </p:sp>
    </p:spTree>
    <p:extLst>
      <p:ext uri="{BB962C8B-B14F-4D97-AF65-F5344CB8AC3E}">
        <p14:creationId xmlns:p14="http://schemas.microsoft.com/office/powerpoint/2010/main" val="242708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14</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4"/>
            <a:ext cx="10540683" cy="1015663"/>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mj-lt"/>
              </a:rPr>
              <a:t>We used the app Figma, to develop our prototype to demonstrate how basic tasks should be performed.</a:t>
            </a:r>
          </a:p>
          <a:p>
            <a:endParaRPr lang="en-US" sz="20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Low Fidelity Prototype (LFP)</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Aveiro Scholar’s Tavern</a:t>
            </a:r>
          </a:p>
          <a:p>
            <a:endParaRPr lang="en-US" sz="2800" kern="0">
              <a:solidFill>
                <a:srgbClr val="50B400"/>
              </a:solidFill>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pic>
        <p:nvPicPr>
          <p:cNvPr id="3" name="Imagem 2">
            <a:extLst>
              <a:ext uri="{FF2B5EF4-FFF2-40B4-BE49-F238E27FC236}">
                <a16:creationId xmlns:a16="http://schemas.microsoft.com/office/drawing/2014/main" id="{4134C72D-6B5E-771C-0548-AE6D8B2633AD}"/>
              </a:ext>
            </a:extLst>
          </p:cNvPr>
          <p:cNvPicPr>
            <a:picLocks noChangeAspect="1"/>
          </p:cNvPicPr>
          <p:nvPr/>
        </p:nvPicPr>
        <p:blipFill>
          <a:blip r:embed="rId3"/>
          <a:stretch>
            <a:fillRect/>
          </a:stretch>
        </p:blipFill>
        <p:spPr>
          <a:xfrm>
            <a:off x="582930" y="2799347"/>
            <a:ext cx="4636737" cy="2577887"/>
          </a:xfrm>
          <a:prstGeom prst="rect">
            <a:avLst/>
          </a:prstGeom>
        </p:spPr>
      </p:pic>
      <p:pic>
        <p:nvPicPr>
          <p:cNvPr id="5" name="Imagem 4">
            <a:extLst>
              <a:ext uri="{FF2B5EF4-FFF2-40B4-BE49-F238E27FC236}">
                <a16:creationId xmlns:a16="http://schemas.microsoft.com/office/drawing/2014/main" id="{5CC2A284-ADF0-EF95-29C4-D7DFDE0565E0}"/>
              </a:ext>
            </a:extLst>
          </p:cNvPr>
          <p:cNvPicPr>
            <a:picLocks noChangeAspect="1"/>
          </p:cNvPicPr>
          <p:nvPr/>
        </p:nvPicPr>
        <p:blipFill>
          <a:blip r:embed="rId4"/>
          <a:stretch>
            <a:fillRect/>
          </a:stretch>
        </p:blipFill>
        <p:spPr>
          <a:xfrm>
            <a:off x="6307839" y="2799347"/>
            <a:ext cx="4710680" cy="2577887"/>
          </a:xfrm>
          <a:prstGeom prst="rect">
            <a:avLst/>
          </a:prstGeom>
        </p:spPr>
      </p:pic>
    </p:spTree>
    <p:extLst>
      <p:ext uri="{BB962C8B-B14F-4D97-AF65-F5344CB8AC3E}">
        <p14:creationId xmlns:p14="http://schemas.microsoft.com/office/powerpoint/2010/main" val="3925902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15</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4"/>
            <a:ext cx="10359039" cy="4708981"/>
          </a:xfrm>
          <a:prstGeom prst="rect">
            <a:avLst/>
          </a:prstGeom>
          <a:noFill/>
        </p:spPr>
        <p:txBody>
          <a:bodyPr wrap="square" rtlCol="0">
            <a:spAutoFit/>
          </a:bodyPr>
          <a:lstStyle/>
          <a:p>
            <a:endParaRPr lang="en-US" sz="2000">
              <a:latin typeface="+mj-lt"/>
            </a:endParaRPr>
          </a:p>
          <a:p>
            <a:pPr marL="342900" indent="-342900">
              <a:buFont typeface="Wingdings" pitchFamily="2" charset="2"/>
              <a:buChar char="§"/>
            </a:pPr>
            <a:r>
              <a:rPr lang="en-US" sz="2000">
                <a:latin typeface="+mj-lt"/>
              </a:rPr>
              <a:t>We wanted to evaluate: Usability and ease of use.</a:t>
            </a:r>
          </a:p>
          <a:p>
            <a:pPr marL="342900" indent="-342900">
              <a:buFont typeface="Wingdings" pitchFamily="2" charset="2"/>
              <a:buChar char="§"/>
            </a:pPr>
            <a:r>
              <a:rPr lang="en-US" sz="2000">
                <a:latin typeface="+mj-lt"/>
              </a:rPr>
              <a:t>Personas: António </a:t>
            </a:r>
            <a:r>
              <a:rPr lang="en-US" sz="2000" err="1">
                <a:latin typeface="+mj-lt"/>
              </a:rPr>
              <a:t>Morgado</a:t>
            </a:r>
            <a:r>
              <a:rPr lang="en-US" sz="2000">
                <a:latin typeface="+mj-lt"/>
              </a:rPr>
              <a:t> and Mário Figueiredo</a:t>
            </a:r>
          </a:p>
          <a:p>
            <a:pPr marL="342900" indent="-342900">
              <a:buFont typeface="Wingdings" pitchFamily="2" charset="2"/>
              <a:buChar char="§"/>
            </a:pPr>
            <a:r>
              <a:rPr lang="en-US" sz="2000">
                <a:latin typeface="+mj-lt"/>
              </a:rPr>
              <a:t>4 tasks were used:  </a:t>
            </a:r>
            <a:r>
              <a:rPr lang="en-US" sz="2000" u="sng">
                <a:latin typeface="+mj-lt"/>
              </a:rPr>
              <a:t>Access tutor profile</a:t>
            </a:r>
            <a:r>
              <a:rPr lang="en-US" sz="2000">
                <a:latin typeface="+mj-lt"/>
              </a:rPr>
              <a:t>, </a:t>
            </a:r>
            <a:r>
              <a:rPr lang="en-US" sz="2000" u="sng">
                <a:latin typeface="+mj-lt"/>
              </a:rPr>
              <a:t>post ad</a:t>
            </a:r>
            <a:r>
              <a:rPr lang="en-US" sz="2000">
                <a:latin typeface="+mj-lt"/>
              </a:rPr>
              <a:t>, </a:t>
            </a:r>
            <a:r>
              <a:rPr lang="en-US" sz="2000" u="sng">
                <a:latin typeface="+mj-lt"/>
              </a:rPr>
              <a:t>change badge</a:t>
            </a:r>
            <a:r>
              <a:rPr lang="en-US" sz="2000">
                <a:latin typeface="+mj-lt"/>
              </a:rPr>
              <a:t>, </a:t>
            </a:r>
            <a:r>
              <a:rPr lang="en-US" sz="2000" u="sng">
                <a:latin typeface="+mj-lt"/>
              </a:rPr>
              <a:t>purchase study materials</a:t>
            </a:r>
            <a:r>
              <a:rPr lang="en-US" sz="2000">
                <a:latin typeface="+mj-lt"/>
              </a:rPr>
              <a:t>.</a:t>
            </a:r>
          </a:p>
          <a:p>
            <a:pPr marL="342900" indent="-342900">
              <a:buFont typeface="Wingdings" pitchFamily="2" charset="2"/>
              <a:buChar char="§"/>
            </a:pPr>
            <a:r>
              <a:rPr lang="en-US" sz="2000">
                <a:latin typeface="+mj-lt"/>
              </a:rPr>
              <a:t>8 participants evaluated our prototype, all of them were students.</a:t>
            </a:r>
          </a:p>
          <a:p>
            <a:pPr lvl="1"/>
            <a:endParaRPr lang="pt-PT" sz="2000">
              <a:latin typeface="+mj-lt"/>
            </a:endParaRPr>
          </a:p>
          <a:p>
            <a:pPr lvl="1"/>
            <a:endParaRPr lang="en-US" sz="2000">
              <a:latin typeface="+mj-lt"/>
            </a:endParaRPr>
          </a:p>
          <a:p>
            <a:pPr marL="285750" indent="-285750">
              <a:buFont typeface="Arial" panose="020B0604020202020204" pitchFamily="34" charset="0"/>
              <a:buChar char="•"/>
            </a:pPr>
            <a:r>
              <a:rPr lang="en-US" sz="2000">
                <a:latin typeface="+mj-lt"/>
              </a:rPr>
              <a:t>Main results:</a:t>
            </a:r>
          </a:p>
          <a:p>
            <a:pPr marL="800100" lvl="1" indent="-342900">
              <a:buFont typeface="Wingdings" pitchFamily="2" charset="2"/>
              <a:buChar char="§"/>
            </a:pPr>
            <a:r>
              <a:rPr lang="en-US" sz="2000" b="1">
                <a:latin typeface="+mj-lt"/>
              </a:rPr>
              <a:t>Accessing the tutor’s profile proved to be hard;</a:t>
            </a:r>
          </a:p>
          <a:p>
            <a:pPr marL="800100" lvl="1" indent="-342900">
              <a:buFont typeface="Wingdings" pitchFamily="2" charset="2"/>
              <a:buChar char="§"/>
            </a:pPr>
            <a:r>
              <a:rPr lang="en-US" sz="2000" b="1">
                <a:latin typeface="+mj-lt"/>
              </a:rPr>
              <a:t>Checkout was cumbersome;</a:t>
            </a:r>
          </a:p>
          <a:p>
            <a:pPr marL="800100" lvl="1" indent="-342900">
              <a:buFont typeface="Wingdings" pitchFamily="2" charset="2"/>
              <a:buChar char="§"/>
            </a:pPr>
            <a:endParaRPr lang="en-US" sz="2000" b="1">
              <a:latin typeface="+mj-lt"/>
            </a:endParaRPr>
          </a:p>
          <a:p>
            <a:pPr marL="800100" lvl="1" indent="-342900">
              <a:buFont typeface="Wingdings" pitchFamily="2" charset="2"/>
              <a:buChar char="§"/>
            </a:pPr>
            <a:endParaRPr lang="en-US" sz="2000" b="1">
              <a:latin typeface="+mj-lt"/>
            </a:endParaRPr>
          </a:p>
          <a:p>
            <a:pPr marL="800100" lvl="1" indent="-342900">
              <a:buFont typeface="Wingdings" pitchFamily="2" charset="2"/>
              <a:buChar char="§"/>
            </a:pPr>
            <a:endParaRPr lang="en-US" sz="2000" b="1">
              <a:latin typeface="+mj-lt"/>
            </a:endParaRPr>
          </a:p>
          <a:p>
            <a:pPr lvl="1"/>
            <a:endParaRPr lang="pt-PT" sz="2000" b="1">
              <a:latin typeface="+mj-lt"/>
            </a:endParaRPr>
          </a:p>
          <a:p>
            <a:pPr lvl="1"/>
            <a:endParaRPr lang="en-US" sz="2000"/>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LFP User Evaluation</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Aveiro Scholar’s Tavern</a:t>
            </a:r>
          </a:p>
          <a:p>
            <a:endParaRPr lang="en-US" sz="2800" kern="0">
              <a:solidFill>
                <a:srgbClr val="50B400"/>
              </a:solidFill>
            </a:endParaRPr>
          </a:p>
        </p:txBody>
      </p:sp>
      <p:pic>
        <p:nvPicPr>
          <p:cNvPr id="12" name="Picture 11">
            <a:extLst>
              <a:ext uri="{FF2B5EF4-FFF2-40B4-BE49-F238E27FC236}">
                <a16:creationId xmlns:a16="http://schemas.microsoft.com/office/drawing/2014/main" id="{5F896A3A-A6DF-CC43-A309-24A62D921F17}"/>
              </a:ext>
            </a:extLst>
          </p:cNvPr>
          <p:cNvPicPr>
            <a:picLocks noChangeAspect="1"/>
          </p:cNvPicPr>
          <p:nvPr/>
        </p:nvPicPr>
        <p:blipFill rotWithShape="1">
          <a:blip r:embed="rId2"/>
          <a:srcRect l="18146" r="11589"/>
          <a:stretch/>
        </p:blipFill>
        <p:spPr>
          <a:xfrm>
            <a:off x="9360644" y="10496"/>
            <a:ext cx="2831356" cy="2681574"/>
          </a:xfrm>
          <a:prstGeom prst="rect">
            <a:avLst/>
          </a:prstGeom>
        </p:spPr>
      </p:pic>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spTree>
    <p:extLst>
      <p:ext uri="{BB962C8B-B14F-4D97-AF65-F5344CB8AC3E}">
        <p14:creationId xmlns:p14="http://schemas.microsoft.com/office/powerpoint/2010/main" val="3925378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9221" y="4123144"/>
            <a:ext cx="2598759" cy="1560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16</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8521384" cy="4708981"/>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mj-lt"/>
              </a:rPr>
              <a:t>Platform built using HTML, CSS and JavaScript;</a:t>
            </a:r>
          </a:p>
          <a:p>
            <a:endParaRPr lang="en-US" sz="2000">
              <a:latin typeface="+mj-lt"/>
            </a:endParaRPr>
          </a:p>
          <a:p>
            <a:pPr marL="285750" indent="-285750">
              <a:buFont typeface="Arial" panose="020B0604020202020204" pitchFamily="34" charset="0"/>
              <a:buChar char="•"/>
            </a:pPr>
            <a:r>
              <a:rPr lang="en-US" sz="2000">
                <a:effectLst/>
                <a:latin typeface="+mj-lt"/>
              </a:rPr>
              <a:t>Flask </a:t>
            </a:r>
            <a:r>
              <a:rPr lang="en-US" sz="2000">
                <a:latin typeface="+mj-lt"/>
              </a:rPr>
              <a:t>framework was used to develop our web app;</a:t>
            </a:r>
          </a:p>
          <a:p>
            <a:pPr marL="285750" indent="-285750">
              <a:buFont typeface="Arial" panose="020B0604020202020204" pitchFamily="34" charset="0"/>
              <a:buChar char="•"/>
            </a:pPr>
            <a:endParaRPr lang="en-US" sz="2000">
              <a:latin typeface="+mj-lt"/>
            </a:endParaRPr>
          </a:p>
          <a:p>
            <a:pPr marL="285750" indent="-285750">
              <a:buFont typeface="Arial" panose="020B0604020202020204" pitchFamily="34" charset="0"/>
              <a:buChar char="•"/>
            </a:pPr>
            <a:r>
              <a:rPr lang="en-US" sz="2000">
                <a:latin typeface="+mj-lt"/>
              </a:rPr>
              <a:t>SQLite3 to create a small database;</a:t>
            </a:r>
          </a:p>
          <a:p>
            <a:pPr marL="285750" indent="-285750">
              <a:buFont typeface="Arial" panose="020B0604020202020204" pitchFamily="34" charset="0"/>
              <a:buChar char="•"/>
            </a:pPr>
            <a:endParaRPr lang="en-US" sz="2000">
              <a:latin typeface="+mj-lt"/>
            </a:endParaRPr>
          </a:p>
          <a:p>
            <a:pPr marL="285750" indent="-285750">
              <a:buFont typeface="Arial" panose="020B0604020202020204" pitchFamily="34" charset="0"/>
              <a:buChar char="•"/>
            </a:pPr>
            <a:r>
              <a:rPr lang="en-US" sz="2000">
                <a:latin typeface="+mj-lt"/>
              </a:rPr>
              <a:t>Visual Studio Code used as IDE</a:t>
            </a:r>
          </a:p>
          <a:p>
            <a:pPr marL="285750" indent="-285750">
              <a:buFont typeface="Arial" panose="020B0604020202020204" pitchFamily="34" charset="0"/>
              <a:buChar char="•"/>
            </a:pPr>
            <a:endParaRPr lang="en-US" sz="2000">
              <a:latin typeface="+mj-lt"/>
            </a:endParaRPr>
          </a:p>
          <a:p>
            <a:pPr marL="285750" indent="-285750">
              <a:buFont typeface="Arial" panose="020B0604020202020204" pitchFamily="34" charset="0"/>
              <a:buChar char="•"/>
            </a:pPr>
            <a:r>
              <a:rPr lang="en-US" sz="2000">
                <a:latin typeface="+mj-lt"/>
              </a:rPr>
              <a:t>GitHub was used to control the versions of our project;</a:t>
            </a:r>
          </a:p>
          <a:p>
            <a:pPr marL="285750" indent="-285750">
              <a:buFont typeface="Arial" panose="020B0604020202020204" pitchFamily="34" charset="0"/>
              <a:buChar char="•"/>
            </a:pPr>
            <a:endParaRPr lang="en-US" sz="2000">
              <a:latin typeface="+mj-lt"/>
            </a:endParaRPr>
          </a:p>
          <a:p>
            <a:pPr marL="285750" indent="-285750">
              <a:buFont typeface="Arial" panose="020B0604020202020204" pitchFamily="34" charset="0"/>
              <a:buChar char="•"/>
            </a:pPr>
            <a:endParaRPr lang="en-US" sz="2000">
              <a:latin typeface="+mj-lt"/>
            </a:endParaRPr>
          </a:p>
          <a:p>
            <a:pPr marL="285750" indent="-285750">
              <a:buFont typeface="Arial" panose="020B0604020202020204" pitchFamily="34" charset="0"/>
              <a:buChar char="•"/>
            </a:pPr>
            <a:endParaRPr lang="en-US" sz="2000">
              <a:effectLst/>
              <a:latin typeface="+mj-lt"/>
            </a:endParaRPr>
          </a:p>
          <a:p>
            <a:pPr lvl="1"/>
            <a:endParaRPr lang="en-US" sz="2000">
              <a:effectLst/>
              <a:latin typeface="+mj-lt"/>
            </a:endParaRPr>
          </a:p>
          <a:p>
            <a:pPr marL="285750" indent="-285750">
              <a:buFont typeface="Arial" panose="020B0604020202020204" pitchFamily="34" charset="0"/>
              <a:buChar char="•"/>
            </a:pPr>
            <a:endParaRPr lang="en-US" sz="2000">
              <a:latin typeface="+mj-lt"/>
            </a:endParaRPr>
          </a:p>
          <a:p>
            <a:pPr marL="742950" lvl="1" indent="-285750">
              <a:buFont typeface="Wingdings" pitchFamily="2" charset="2"/>
              <a:buChar char="§"/>
            </a:pPr>
            <a:endParaRPr lang="en-US" sz="20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Platform Used for the functional prototype</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Aveiro Scholar’s Tavern</a:t>
            </a:r>
          </a:p>
          <a:p>
            <a:endParaRPr lang="en-US" sz="2800" kern="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pic>
        <p:nvPicPr>
          <p:cNvPr id="2" name="Imagem 1">
            <a:extLst>
              <a:ext uri="{FF2B5EF4-FFF2-40B4-BE49-F238E27FC236}">
                <a16:creationId xmlns:a16="http://schemas.microsoft.com/office/drawing/2014/main" id="{75AFCCC2-6714-353E-9924-6AF6695FFB3D}"/>
              </a:ext>
            </a:extLst>
          </p:cNvPr>
          <p:cNvPicPr>
            <a:picLocks noChangeAspect="1"/>
          </p:cNvPicPr>
          <p:nvPr/>
        </p:nvPicPr>
        <p:blipFill>
          <a:blip r:embed="rId3"/>
          <a:stretch>
            <a:fillRect/>
          </a:stretch>
        </p:blipFill>
        <p:spPr>
          <a:xfrm>
            <a:off x="10373734" y="1516084"/>
            <a:ext cx="1528049" cy="1964073"/>
          </a:xfrm>
          <a:prstGeom prst="rect">
            <a:avLst/>
          </a:prstGeom>
        </p:spPr>
      </p:pic>
      <p:pic>
        <p:nvPicPr>
          <p:cNvPr id="3" name="Imagem 2">
            <a:extLst>
              <a:ext uri="{FF2B5EF4-FFF2-40B4-BE49-F238E27FC236}">
                <a16:creationId xmlns:a16="http://schemas.microsoft.com/office/drawing/2014/main" id="{A993FC60-0CA1-F9B4-BF98-D0083F6DBE43}"/>
              </a:ext>
            </a:extLst>
          </p:cNvPr>
          <p:cNvPicPr>
            <a:picLocks noChangeAspect="1"/>
          </p:cNvPicPr>
          <p:nvPr/>
        </p:nvPicPr>
        <p:blipFill>
          <a:blip r:embed="rId4"/>
          <a:stretch>
            <a:fillRect/>
          </a:stretch>
        </p:blipFill>
        <p:spPr>
          <a:xfrm>
            <a:off x="8407278" y="996296"/>
            <a:ext cx="1394068" cy="1394068"/>
          </a:xfrm>
          <a:prstGeom prst="rect">
            <a:avLst/>
          </a:prstGeom>
        </p:spPr>
      </p:pic>
      <p:pic>
        <p:nvPicPr>
          <p:cNvPr id="4" name="Imagem 3">
            <a:extLst>
              <a:ext uri="{FF2B5EF4-FFF2-40B4-BE49-F238E27FC236}">
                <a16:creationId xmlns:a16="http://schemas.microsoft.com/office/drawing/2014/main" id="{4C0FC7EB-3905-CA25-E4CC-D1C770885BBE}"/>
              </a:ext>
            </a:extLst>
          </p:cNvPr>
          <p:cNvPicPr>
            <a:picLocks noChangeAspect="1"/>
          </p:cNvPicPr>
          <p:nvPr/>
        </p:nvPicPr>
        <p:blipFill>
          <a:blip r:embed="rId5"/>
          <a:stretch>
            <a:fillRect/>
          </a:stretch>
        </p:blipFill>
        <p:spPr>
          <a:xfrm>
            <a:off x="8198145" y="2458216"/>
            <a:ext cx="1509584" cy="1509584"/>
          </a:xfrm>
          <a:prstGeom prst="rect">
            <a:avLst/>
          </a:prstGeom>
        </p:spPr>
      </p:pic>
      <p:pic>
        <p:nvPicPr>
          <p:cNvPr id="5" name="Imagem 4">
            <a:extLst>
              <a:ext uri="{FF2B5EF4-FFF2-40B4-BE49-F238E27FC236}">
                <a16:creationId xmlns:a16="http://schemas.microsoft.com/office/drawing/2014/main" id="{7320E160-E6FE-824C-0671-07D8A46D72F6}"/>
              </a:ext>
            </a:extLst>
          </p:cNvPr>
          <p:cNvPicPr>
            <a:picLocks noChangeAspect="1"/>
          </p:cNvPicPr>
          <p:nvPr/>
        </p:nvPicPr>
        <p:blipFill>
          <a:blip r:embed="rId6"/>
          <a:stretch>
            <a:fillRect/>
          </a:stretch>
        </p:blipFill>
        <p:spPr>
          <a:xfrm>
            <a:off x="7165506" y="4035652"/>
            <a:ext cx="1833715" cy="1833715"/>
          </a:xfrm>
          <a:prstGeom prst="rect">
            <a:avLst/>
          </a:prstGeom>
        </p:spPr>
      </p:pic>
    </p:spTree>
    <p:extLst>
      <p:ext uri="{BB962C8B-B14F-4D97-AF65-F5344CB8AC3E}">
        <p14:creationId xmlns:p14="http://schemas.microsoft.com/office/powerpoint/2010/main" val="410408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17</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8521384" cy="6555641"/>
          </a:xfrm>
          <a:prstGeom prst="rect">
            <a:avLst/>
          </a:prstGeom>
          <a:noFill/>
        </p:spPr>
        <p:txBody>
          <a:bodyPr wrap="square" rtlCol="0">
            <a:spAutoFit/>
          </a:bodyPr>
          <a:lstStyle/>
          <a:p>
            <a:pPr marL="285750" indent="-285750">
              <a:buFont typeface="Arial" panose="020B0604020202020204" pitchFamily="34" charset="0"/>
              <a:buChar char="•"/>
            </a:pPr>
            <a:r>
              <a:rPr lang="en-US" sz="2000" b="1">
                <a:latin typeface="+mj-lt"/>
              </a:rPr>
              <a:t>Task 1: </a:t>
            </a:r>
            <a:r>
              <a:rPr lang="en-US" sz="2000">
                <a:latin typeface="+mj-lt"/>
              </a:rPr>
              <a:t>Access tutor’s profile;</a:t>
            </a:r>
          </a:p>
          <a:p>
            <a:pPr marL="285750" indent="-285750">
              <a:buFont typeface="Arial" panose="020B0604020202020204" pitchFamily="34" charset="0"/>
              <a:buChar char="•"/>
            </a:pPr>
            <a:endParaRPr lang="en-US" sz="2000">
              <a:latin typeface="+mj-lt"/>
            </a:endParaRPr>
          </a:p>
          <a:p>
            <a:pPr marL="285750" indent="-285750">
              <a:buFont typeface="Arial" panose="020B0604020202020204" pitchFamily="34" charset="0"/>
              <a:buChar char="•"/>
            </a:pPr>
            <a:r>
              <a:rPr lang="en-US" sz="2000" b="1">
                <a:latin typeface="+mj-lt"/>
              </a:rPr>
              <a:t>Task 2</a:t>
            </a:r>
            <a:r>
              <a:rPr lang="en-US" sz="2000">
                <a:latin typeface="+mj-lt"/>
              </a:rPr>
              <a:t>: Buy musical theory study materials;</a:t>
            </a:r>
          </a:p>
          <a:p>
            <a:pPr marL="285750" indent="-285750">
              <a:buFont typeface="Arial" panose="020B0604020202020204" pitchFamily="34" charset="0"/>
              <a:buChar char="•"/>
            </a:pPr>
            <a:endParaRPr lang="en-US" sz="2000">
              <a:latin typeface="+mj-lt"/>
            </a:endParaRPr>
          </a:p>
          <a:p>
            <a:pPr marL="285750" indent="-285750">
              <a:buFont typeface="Arial" panose="020B0604020202020204" pitchFamily="34" charset="0"/>
              <a:buChar char="•"/>
            </a:pPr>
            <a:r>
              <a:rPr lang="en-US" sz="2000" b="1">
                <a:latin typeface="+mj-lt"/>
              </a:rPr>
              <a:t>Task 3:</a:t>
            </a:r>
            <a:r>
              <a:rPr lang="en-US" sz="2000">
                <a:latin typeface="+mj-lt"/>
              </a:rPr>
              <a:t> Leave a review about the previously bought content;</a:t>
            </a:r>
          </a:p>
          <a:p>
            <a:pPr marL="285750" indent="-285750">
              <a:buFont typeface="Arial" panose="020B0604020202020204" pitchFamily="34" charset="0"/>
              <a:buChar char="•"/>
            </a:pPr>
            <a:endParaRPr lang="en-US" sz="2000">
              <a:latin typeface="+mj-lt"/>
            </a:endParaRPr>
          </a:p>
          <a:p>
            <a:pPr marL="285750" indent="-285750">
              <a:buFont typeface="Arial" panose="020B0604020202020204" pitchFamily="34" charset="0"/>
              <a:buChar char="•"/>
            </a:pPr>
            <a:r>
              <a:rPr lang="en-US" sz="2000" b="1">
                <a:latin typeface="+mj-lt"/>
              </a:rPr>
              <a:t>Task 4</a:t>
            </a:r>
            <a:r>
              <a:rPr lang="en-US" sz="2000">
                <a:latin typeface="+mj-lt"/>
              </a:rPr>
              <a:t>: Check the user’s profile level;</a:t>
            </a:r>
          </a:p>
          <a:p>
            <a:pPr marL="285750" indent="-285750">
              <a:buFont typeface="Arial" panose="020B0604020202020204" pitchFamily="34" charset="0"/>
              <a:buChar char="•"/>
            </a:pPr>
            <a:endParaRPr lang="en-US" sz="2000">
              <a:latin typeface="+mj-lt"/>
            </a:endParaRPr>
          </a:p>
          <a:p>
            <a:pPr marL="285750" indent="-285750">
              <a:buFont typeface="Arial" panose="020B0604020202020204" pitchFamily="34" charset="0"/>
              <a:buChar char="•"/>
            </a:pPr>
            <a:r>
              <a:rPr lang="en-US" sz="2000" b="1">
                <a:latin typeface="+mj-lt"/>
              </a:rPr>
              <a:t>Task 5</a:t>
            </a:r>
            <a:r>
              <a:rPr lang="en-US" sz="2000">
                <a:latin typeface="+mj-lt"/>
              </a:rPr>
              <a:t>: Change user’s profile badge.</a:t>
            </a:r>
          </a:p>
          <a:p>
            <a:pPr marL="285750" indent="-285750">
              <a:buFont typeface="Arial" panose="020B0604020202020204" pitchFamily="34" charset="0"/>
              <a:buChar char="•"/>
            </a:pPr>
            <a:endParaRPr lang="en-US" sz="2000">
              <a:latin typeface="+mj-lt"/>
            </a:endParaRPr>
          </a:p>
          <a:p>
            <a:pPr marL="800100" lvl="1" indent="-342900">
              <a:buFont typeface="Courier New" panose="02070309020205020404" pitchFamily="49" charset="0"/>
              <a:buChar char="o"/>
            </a:pPr>
            <a:r>
              <a:rPr lang="en-US" sz="2000">
                <a:latin typeface="+mj-lt"/>
              </a:rPr>
              <a:t>6 participants</a:t>
            </a:r>
          </a:p>
          <a:p>
            <a:pPr marL="1257300" lvl="2" indent="-342900">
              <a:buFont typeface="Courier New" panose="02070309020205020404" pitchFamily="49" charset="0"/>
              <a:buChar char="o"/>
            </a:pPr>
            <a:r>
              <a:rPr lang="en-US" sz="2000">
                <a:latin typeface="+mj-lt"/>
              </a:rPr>
              <a:t>5 students</a:t>
            </a:r>
          </a:p>
          <a:p>
            <a:pPr marL="1257300" lvl="2" indent="-342900">
              <a:buFont typeface="Courier New" panose="02070309020205020404" pitchFamily="49" charset="0"/>
              <a:buChar char="o"/>
            </a:pPr>
            <a:r>
              <a:rPr lang="en-US" sz="2000">
                <a:latin typeface="+mj-lt"/>
              </a:rPr>
              <a:t>1 teacher</a:t>
            </a:r>
          </a:p>
          <a:p>
            <a:pPr marL="285750" indent="-285750">
              <a:buFont typeface="Arial" panose="020B0604020202020204" pitchFamily="34" charset="0"/>
              <a:buChar char="•"/>
            </a:pPr>
            <a:endParaRPr lang="en-US" sz="2000">
              <a:latin typeface="+mj-lt"/>
            </a:endParaRPr>
          </a:p>
          <a:p>
            <a:pPr marL="285750" indent="-285750">
              <a:buFont typeface="Arial" panose="020B0604020202020204" pitchFamily="34" charset="0"/>
              <a:buChar char="•"/>
            </a:pPr>
            <a:endParaRPr lang="en-US" sz="2000">
              <a:latin typeface="+mj-lt"/>
            </a:endParaRPr>
          </a:p>
          <a:p>
            <a:endParaRPr lang="en-US" sz="2000">
              <a:latin typeface="+mj-lt"/>
            </a:endParaRPr>
          </a:p>
          <a:p>
            <a:pPr marL="285750" indent="-285750">
              <a:buFont typeface="Arial" panose="020B0604020202020204" pitchFamily="34" charset="0"/>
              <a:buChar char="•"/>
            </a:pPr>
            <a:endParaRPr lang="en-US" sz="2000">
              <a:latin typeface="+mj-lt"/>
            </a:endParaRPr>
          </a:p>
          <a:p>
            <a:pPr marL="285750" indent="-285750">
              <a:buFont typeface="Arial" panose="020B0604020202020204" pitchFamily="34" charset="0"/>
              <a:buChar char="•"/>
            </a:pPr>
            <a:endParaRPr lang="en-US" sz="2000">
              <a:effectLst/>
              <a:latin typeface="+mj-lt"/>
            </a:endParaRPr>
          </a:p>
          <a:p>
            <a:pPr lvl="1"/>
            <a:endParaRPr lang="en-US" sz="2000">
              <a:effectLst/>
              <a:latin typeface="+mj-lt"/>
            </a:endParaRPr>
          </a:p>
          <a:p>
            <a:pPr marL="285750" indent="-285750">
              <a:buFont typeface="Arial" panose="020B0604020202020204" pitchFamily="34" charset="0"/>
              <a:buChar char="•"/>
            </a:pPr>
            <a:endParaRPr lang="en-US" sz="2000">
              <a:latin typeface="+mj-lt"/>
            </a:endParaRPr>
          </a:p>
          <a:p>
            <a:pPr marL="742950" lvl="1" indent="-285750">
              <a:buFont typeface="Wingdings" pitchFamily="2" charset="2"/>
              <a:buChar char="§"/>
            </a:pPr>
            <a:endParaRPr lang="en-US" sz="20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User evaluation of the functional prototype</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Aveiro Scholar’s Tavern</a:t>
            </a:r>
          </a:p>
          <a:p>
            <a:endParaRPr lang="en-US" sz="2800" kern="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spTree>
    <p:extLst>
      <p:ext uri="{BB962C8B-B14F-4D97-AF65-F5344CB8AC3E}">
        <p14:creationId xmlns:p14="http://schemas.microsoft.com/office/powerpoint/2010/main" val="4282873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18</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User evaluation of the functional prototype</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Aveiro Scholar’s Tavern</a:t>
            </a:r>
          </a:p>
          <a:p>
            <a:endParaRPr lang="en-US" sz="2800" kern="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graphicFrame>
        <p:nvGraphicFramePr>
          <p:cNvPr id="3" name="Tabela 2">
            <a:extLst>
              <a:ext uri="{FF2B5EF4-FFF2-40B4-BE49-F238E27FC236}">
                <a16:creationId xmlns:a16="http://schemas.microsoft.com/office/drawing/2014/main" id="{A3EADA83-6ED4-62EF-D54B-F68BE5A8E1FD}"/>
              </a:ext>
            </a:extLst>
          </p:cNvPr>
          <p:cNvGraphicFramePr>
            <a:graphicFrameLocks noGrp="1"/>
          </p:cNvGraphicFramePr>
          <p:nvPr>
            <p:extLst>
              <p:ext uri="{D42A27DB-BD31-4B8C-83A1-F6EECF244321}">
                <p14:modId xmlns:p14="http://schemas.microsoft.com/office/powerpoint/2010/main" val="2629061903"/>
              </p:ext>
            </p:extLst>
          </p:nvPr>
        </p:nvGraphicFramePr>
        <p:xfrm>
          <a:off x="409026" y="1321249"/>
          <a:ext cx="11475863" cy="4847731"/>
        </p:xfrm>
        <a:graphic>
          <a:graphicData uri="http://schemas.openxmlformats.org/drawingml/2006/table">
            <a:tbl>
              <a:tblPr firstRow="1" bandRow="1">
                <a:tableStyleId>{5C22544A-7EE6-4342-B048-85BDC9FD1C3A}</a:tableStyleId>
              </a:tblPr>
              <a:tblGrid>
                <a:gridCol w="1639409">
                  <a:extLst>
                    <a:ext uri="{9D8B030D-6E8A-4147-A177-3AD203B41FA5}">
                      <a16:colId xmlns:a16="http://schemas.microsoft.com/office/drawing/2014/main" val="4275779261"/>
                    </a:ext>
                  </a:extLst>
                </a:gridCol>
                <a:gridCol w="1639409">
                  <a:extLst>
                    <a:ext uri="{9D8B030D-6E8A-4147-A177-3AD203B41FA5}">
                      <a16:colId xmlns:a16="http://schemas.microsoft.com/office/drawing/2014/main" val="810234211"/>
                    </a:ext>
                  </a:extLst>
                </a:gridCol>
                <a:gridCol w="1639409">
                  <a:extLst>
                    <a:ext uri="{9D8B030D-6E8A-4147-A177-3AD203B41FA5}">
                      <a16:colId xmlns:a16="http://schemas.microsoft.com/office/drawing/2014/main" val="1867155338"/>
                    </a:ext>
                  </a:extLst>
                </a:gridCol>
                <a:gridCol w="1639409">
                  <a:extLst>
                    <a:ext uri="{9D8B030D-6E8A-4147-A177-3AD203B41FA5}">
                      <a16:colId xmlns:a16="http://schemas.microsoft.com/office/drawing/2014/main" val="2226677175"/>
                    </a:ext>
                  </a:extLst>
                </a:gridCol>
                <a:gridCol w="1639409">
                  <a:extLst>
                    <a:ext uri="{9D8B030D-6E8A-4147-A177-3AD203B41FA5}">
                      <a16:colId xmlns:a16="http://schemas.microsoft.com/office/drawing/2014/main" val="1133529937"/>
                    </a:ext>
                  </a:extLst>
                </a:gridCol>
                <a:gridCol w="1639409">
                  <a:extLst>
                    <a:ext uri="{9D8B030D-6E8A-4147-A177-3AD203B41FA5}">
                      <a16:colId xmlns:a16="http://schemas.microsoft.com/office/drawing/2014/main" val="3889415636"/>
                    </a:ext>
                  </a:extLst>
                </a:gridCol>
                <a:gridCol w="1639409">
                  <a:extLst>
                    <a:ext uri="{9D8B030D-6E8A-4147-A177-3AD203B41FA5}">
                      <a16:colId xmlns:a16="http://schemas.microsoft.com/office/drawing/2014/main" val="1539994016"/>
                    </a:ext>
                  </a:extLst>
                </a:gridCol>
              </a:tblGrid>
              <a:tr h="464662">
                <a:tc>
                  <a:txBody>
                    <a:bodyPr/>
                    <a:lstStyle/>
                    <a:p>
                      <a:r>
                        <a:rPr lang="pt-PT"/>
                        <a:t>Tasks</a:t>
                      </a:r>
                    </a:p>
                  </a:txBody>
                  <a:tcPr/>
                </a:tc>
                <a:tc>
                  <a:txBody>
                    <a:bodyPr/>
                    <a:lstStyle/>
                    <a:p>
                      <a:pPr algn="ctr"/>
                      <a:r>
                        <a:rPr lang="pt-PT"/>
                        <a:t>1</a:t>
                      </a:r>
                    </a:p>
                  </a:txBody>
                  <a:tcPr/>
                </a:tc>
                <a:tc>
                  <a:txBody>
                    <a:bodyPr/>
                    <a:lstStyle/>
                    <a:p>
                      <a:pPr algn="ctr"/>
                      <a:r>
                        <a:rPr lang="pt-PT"/>
                        <a:t>2</a:t>
                      </a:r>
                    </a:p>
                  </a:txBody>
                  <a:tcPr/>
                </a:tc>
                <a:tc>
                  <a:txBody>
                    <a:bodyPr/>
                    <a:lstStyle/>
                    <a:p>
                      <a:pPr algn="ctr"/>
                      <a:r>
                        <a:rPr lang="pt-PT"/>
                        <a:t>3</a:t>
                      </a:r>
                    </a:p>
                  </a:txBody>
                  <a:tcPr/>
                </a:tc>
                <a:tc>
                  <a:txBody>
                    <a:bodyPr/>
                    <a:lstStyle/>
                    <a:p>
                      <a:pPr algn="ctr"/>
                      <a:r>
                        <a:rPr lang="pt-PT"/>
                        <a:t>4</a:t>
                      </a:r>
                    </a:p>
                  </a:txBody>
                  <a:tcPr/>
                </a:tc>
                <a:tc>
                  <a:txBody>
                    <a:bodyPr/>
                    <a:lstStyle/>
                    <a:p>
                      <a:pPr algn="ctr"/>
                      <a:r>
                        <a:rPr lang="pt-PT"/>
                        <a:t>5</a:t>
                      </a:r>
                    </a:p>
                  </a:txBody>
                  <a:tcPr/>
                </a:tc>
                <a:tc>
                  <a:txBody>
                    <a:bodyPr/>
                    <a:lstStyle/>
                    <a:p>
                      <a:pPr algn="ctr"/>
                      <a:r>
                        <a:rPr lang="pt-PT"/>
                        <a:t>6</a:t>
                      </a:r>
                    </a:p>
                  </a:txBody>
                  <a:tcPr/>
                </a:tc>
                <a:extLst>
                  <a:ext uri="{0D108BD9-81ED-4DB2-BD59-A6C34878D82A}">
                    <a16:rowId xmlns:a16="http://schemas.microsoft.com/office/drawing/2014/main" val="2960524625"/>
                  </a:ext>
                </a:extLst>
              </a:tr>
              <a:tr h="832256">
                <a:tc>
                  <a:txBody>
                    <a:bodyPr/>
                    <a:lstStyle/>
                    <a:p>
                      <a:r>
                        <a:rPr lang="pt-PT"/>
                        <a:t>T1 – Access tutor’s profile</a:t>
                      </a:r>
                    </a:p>
                  </a:txBody>
                  <a:tcPr/>
                </a:tc>
                <a:tc>
                  <a:txBody>
                    <a:bodyPr/>
                    <a:lstStyle/>
                    <a:p>
                      <a:pPr algn="ctr"/>
                      <a:r>
                        <a:rPr lang="pt-PT"/>
                        <a:t>3</a:t>
                      </a:r>
                    </a:p>
                  </a:txBody>
                  <a:tcPr/>
                </a:tc>
                <a:tc>
                  <a:txBody>
                    <a:bodyPr/>
                    <a:lstStyle/>
                    <a:p>
                      <a:pPr algn="ctr"/>
                      <a:r>
                        <a:rPr lang="pt-PT"/>
                        <a:t>3</a:t>
                      </a:r>
                    </a:p>
                  </a:txBody>
                  <a:tcPr/>
                </a:tc>
                <a:tc>
                  <a:txBody>
                    <a:bodyPr/>
                    <a:lstStyle/>
                    <a:p>
                      <a:pPr algn="ctr"/>
                      <a:r>
                        <a:rPr lang="pt-PT"/>
                        <a:t>4</a:t>
                      </a:r>
                    </a:p>
                  </a:txBody>
                  <a:tcPr/>
                </a:tc>
                <a:tc>
                  <a:txBody>
                    <a:bodyPr/>
                    <a:lstStyle/>
                    <a:p>
                      <a:pPr algn="ctr"/>
                      <a:r>
                        <a:rPr lang="pt-PT"/>
                        <a:t>4</a:t>
                      </a:r>
                    </a:p>
                  </a:txBody>
                  <a:tcPr/>
                </a:tc>
                <a:tc>
                  <a:txBody>
                    <a:bodyPr/>
                    <a:lstStyle/>
                    <a:p>
                      <a:pPr algn="ctr"/>
                      <a:r>
                        <a:rPr lang="pt-PT"/>
                        <a:t>4</a:t>
                      </a:r>
                    </a:p>
                  </a:txBody>
                  <a:tcPr/>
                </a:tc>
                <a:tc>
                  <a:txBody>
                    <a:bodyPr/>
                    <a:lstStyle/>
                    <a:p>
                      <a:pPr algn="ctr"/>
                      <a:r>
                        <a:rPr lang="pt-PT"/>
                        <a:t>3</a:t>
                      </a:r>
                    </a:p>
                  </a:txBody>
                  <a:tcPr/>
                </a:tc>
                <a:extLst>
                  <a:ext uri="{0D108BD9-81ED-4DB2-BD59-A6C34878D82A}">
                    <a16:rowId xmlns:a16="http://schemas.microsoft.com/office/drawing/2014/main" val="1103988367"/>
                  </a:ext>
                </a:extLst>
              </a:tr>
              <a:tr h="1081933">
                <a:tc>
                  <a:txBody>
                    <a:bodyPr/>
                    <a:lstStyle/>
                    <a:p>
                      <a:r>
                        <a:rPr lang="pt-PT"/>
                        <a:t>T2 – Buy musical theory materials</a:t>
                      </a:r>
                    </a:p>
                  </a:txBody>
                  <a:tcPr/>
                </a:tc>
                <a:tc>
                  <a:txBody>
                    <a:bodyPr/>
                    <a:lstStyle/>
                    <a:p>
                      <a:pPr algn="ctr"/>
                      <a:r>
                        <a:rPr lang="pt-PT"/>
                        <a:t>4</a:t>
                      </a:r>
                    </a:p>
                  </a:txBody>
                  <a:tcPr/>
                </a:tc>
                <a:tc>
                  <a:txBody>
                    <a:bodyPr/>
                    <a:lstStyle/>
                    <a:p>
                      <a:pPr algn="ctr"/>
                      <a:r>
                        <a:rPr lang="pt-PT"/>
                        <a:t>5</a:t>
                      </a:r>
                    </a:p>
                  </a:txBody>
                  <a:tcPr/>
                </a:tc>
                <a:tc>
                  <a:txBody>
                    <a:bodyPr/>
                    <a:lstStyle/>
                    <a:p>
                      <a:pPr algn="ctr"/>
                      <a:r>
                        <a:rPr lang="pt-PT"/>
                        <a:t>5</a:t>
                      </a:r>
                    </a:p>
                  </a:txBody>
                  <a:tcPr/>
                </a:tc>
                <a:tc>
                  <a:txBody>
                    <a:bodyPr/>
                    <a:lstStyle/>
                    <a:p>
                      <a:pPr algn="ctr"/>
                      <a:r>
                        <a:rPr lang="pt-PT"/>
                        <a:t>5</a:t>
                      </a:r>
                    </a:p>
                  </a:txBody>
                  <a:tcPr/>
                </a:tc>
                <a:tc>
                  <a:txBody>
                    <a:bodyPr/>
                    <a:lstStyle/>
                    <a:p>
                      <a:pPr algn="ctr"/>
                      <a:r>
                        <a:rPr lang="pt-PT"/>
                        <a:t>5</a:t>
                      </a:r>
                    </a:p>
                  </a:txBody>
                  <a:tcPr/>
                </a:tc>
                <a:tc>
                  <a:txBody>
                    <a:bodyPr/>
                    <a:lstStyle/>
                    <a:p>
                      <a:pPr algn="ctr"/>
                      <a:r>
                        <a:rPr lang="pt-PT"/>
                        <a:t>3</a:t>
                      </a:r>
                    </a:p>
                  </a:txBody>
                  <a:tcPr/>
                </a:tc>
                <a:extLst>
                  <a:ext uri="{0D108BD9-81ED-4DB2-BD59-A6C34878D82A}">
                    <a16:rowId xmlns:a16="http://schemas.microsoft.com/office/drawing/2014/main" val="3481882162"/>
                  </a:ext>
                </a:extLst>
              </a:tr>
              <a:tr h="582579">
                <a:tc>
                  <a:txBody>
                    <a:bodyPr/>
                    <a:lstStyle/>
                    <a:p>
                      <a:r>
                        <a:rPr lang="pt-PT"/>
                        <a:t>T3 – Leave a review</a:t>
                      </a:r>
                    </a:p>
                  </a:txBody>
                  <a:tcPr/>
                </a:tc>
                <a:tc>
                  <a:txBody>
                    <a:bodyPr/>
                    <a:lstStyle/>
                    <a:p>
                      <a:pPr algn="ctr"/>
                      <a:r>
                        <a:rPr lang="pt-PT"/>
                        <a:t>3</a:t>
                      </a:r>
                    </a:p>
                  </a:txBody>
                  <a:tcPr/>
                </a:tc>
                <a:tc>
                  <a:txBody>
                    <a:bodyPr/>
                    <a:lstStyle/>
                    <a:p>
                      <a:pPr algn="ctr"/>
                      <a:r>
                        <a:rPr lang="pt-PT"/>
                        <a:t>5</a:t>
                      </a:r>
                    </a:p>
                  </a:txBody>
                  <a:tcPr/>
                </a:tc>
                <a:tc>
                  <a:txBody>
                    <a:bodyPr/>
                    <a:lstStyle/>
                    <a:p>
                      <a:pPr algn="ctr"/>
                      <a:r>
                        <a:rPr lang="pt-PT"/>
                        <a:t>4</a:t>
                      </a:r>
                    </a:p>
                  </a:txBody>
                  <a:tcPr/>
                </a:tc>
                <a:tc>
                  <a:txBody>
                    <a:bodyPr/>
                    <a:lstStyle/>
                    <a:p>
                      <a:pPr algn="ctr"/>
                      <a:r>
                        <a:rPr lang="pt-PT"/>
                        <a:t>4</a:t>
                      </a:r>
                    </a:p>
                  </a:txBody>
                  <a:tcPr/>
                </a:tc>
                <a:tc>
                  <a:txBody>
                    <a:bodyPr/>
                    <a:lstStyle/>
                    <a:p>
                      <a:pPr algn="ctr"/>
                      <a:r>
                        <a:rPr lang="pt-PT"/>
                        <a:t>5</a:t>
                      </a:r>
                    </a:p>
                  </a:txBody>
                  <a:tcPr/>
                </a:tc>
                <a:tc>
                  <a:txBody>
                    <a:bodyPr/>
                    <a:lstStyle/>
                    <a:p>
                      <a:pPr algn="ctr"/>
                      <a:r>
                        <a:rPr lang="pt-PT"/>
                        <a:t>4</a:t>
                      </a:r>
                    </a:p>
                  </a:txBody>
                  <a:tcPr/>
                </a:tc>
                <a:extLst>
                  <a:ext uri="{0D108BD9-81ED-4DB2-BD59-A6C34878D82A}">
                    <a16:rowId xmlns:a16="http://schemas.microsoft.com/office/drawing/2014/main" val="171761917"/>
                  </a:ext>
                </a:extLst>
              </a:tr>
              <a:tr h="832256">
                <a:tc>
                  <a:txBody>
                    <a:bodyPr/>
                    <a:lstStyle/>
                    <a:p>
                      <a:r>
                        <a:rPr lang="pt-PT"/>
                        <a:t>T4 – Check the user’s profile level</a:t>
                      </a:r>
                    </a:p>
                  </a:txBody>
                  <a:tcPr/>
                </a:tc>
                <a:tc>
                  <a:txBody>
                    <a:bodyPr/>
                    <a:lstStyle/>
                    <a:p>
                      <a:pPr algn="ctr"/>
                      <a:r>
                        <a:rPr lang="pt-PT"/>
                        <a:t>5</a:t>
                      </a:r>
                    </a:p>
                  </a:txBody>
                  <a:tcPr/>
                </a:tc>
                <a:tc>
                  <a:txBody>
                    <a:bodyPr/>
                    <a:lstStyle/>
                    <a:p>
                      <a:pPr algn="ctr"/>
                      <a:r>
                        <a:rPr lang="pt-PT"/>
                        <a:t>5</a:t>
                      </a:r>
                    </a:p>
                  </a:txBody>
                  <a:tcPr/>
                </a:tc>
                <a:tc>
                  <a:txBody>
                    <a:bodyPr/>
                    <a:lstStyle/>
                    <a:p>
                      <a:pPr algn="ctr"/>
                      <a:r>
                        <a:rPr lang="pt-PT"/>
                        <a:t>5</a:t>
                      </a:r>
                    </a:p>
                  </a:txBody>
                  <a:tcPr/>
                </a:tc>
                <a:tc>
                  <a:txBody>
                    <a:bodyPr/>
                    <a:lstStyle/>
                    <a:p>
                      <a:pPr algn="ctr"/>
                      <a:r>
                        <a:rPr lang="pt-PT"/>
                        <a:t>5</a:t>
                      </a:r>
                    </a:p>
                  </a:txBody>
                  <a:tcPr/>
                </a:tc>
                <a:tc>
                  <a:txBody>
                    <a:bodyPr/>
                    <a:lstStyle/>
                    <a:p>
                      <a:pPr algn="ctr"/>
                      <a:r>
                        <a:rPr lang="pt-PT"/>
                        <a:t>5</a:t>
                      </a:r>
                    </a:p>
                  </a:txBody>
                  <a:tcPr/>
                </a:tc>
                <a:tc>
                  <a:txBody>
                    <a:bodyPr/>
                    <a:lstStyle/>
                    <a:p>
                      <a:pPr algn="ctr"/>
                      <a:r>
                        <a:rPr lang="pt-PT"/>
                        <a:t>3</a:t>
                      </a:r>
                    </a:p>
                  </a:txBody>
                  <a:tcPr/>
                </a:tc>
                <a:extLst>
                  <a:ext uri="{0D108BD9-81ED-4DB2-BD59-A6C34878D82A}">
                    <a16:rowId xmlns:a16="http://schemas.microsoft.com/office/drawing/2014/main" val="2302186167"/>
                  </a:ext>
                </a:extLst>
              </a:tr>
              <a:tr h="832256">
                <a:tc>
                  <a:txBody>
                    <a:bodyPr/>
                    <a:lstStyle/>
                    <a:p>
                      <a:r>
                        <a:rPr lang="pt-PT"/>
                        <a:t>T5 – Change user’s profile badge</a:t>
                      </a:r>
                    </a:p>
                  </a:txBody>
                  <a:tcPr/>
                </a:tc>
                <a:tc>
                  <a:txBody>
                    <a:bodyPr/>
                    <a:lstStyle/>
                    <a:p>
                      <a:pPr algn="ctr"/>
                      <a:r>
                        <a:rPr lang="pt-PT"/>
                        <a:t>4</a:t>
                      </a:r>
                    </a:p>
                  </a:txBody>
                  <a:tcPr/>
                </a:tc>
                <a:tc>
                  <a:txBody>
                    <a:bodyPr/>
                    <a:lstStyle/>
                    <a:p>
                      <a:pPr algn="ctr"/>
                      <a:r>
                        <a:rPr lang="pt-PT"/>
                        <a:t>5</a:t>
                      </a:r>
                    </a:p>
                  </a:txBody>
                  <a:tcPr/>
                </a:tc>
                <a:tc>
                  <a:txBody>
                    <a:bodyPr/>
                    <a:lstStyle/>
                    <a:p>
                      <a:pPr algn="ctr"/>
                      <a:r>
                        <a:rPr lang="pt-PT"/>
                        <a:t>5</a:t>
                      </a:r>
                    </a:p>
                  </a:txBody>
                  <a:tcPr/>
                </a:tc>
                <a:tc>
                  <a:txBody>
                    <a:bodyPr/>
                    <a:lstStyle/>
                    <a:p>
                      <a:pPr algn="ctr"/>
                      <a:r>
                        <a:rPr lang="pt-PT"/>
                        <a:t>4</a:t>
                      </a:r>
                    </a:p>
                  </a:txBody>
                  <a:tcPr/>
                </a:tc>
                <a:tc>
                  <a:txBody>
                    <a:bodyPr/>
                    <a:lstStyle/>
                    <a:p>
                      <a:pPr algn="ctr"/>
                      <a:r>
                        <a:rPr lang="pt-PT"/>
                        <a:t>5</a:t>
                      </a:r>
                    </a:p>
                  </a:txBody>
                  <a:tcPr/>
                </a:tc>
                <a:tc>
                  <a:txBody>
                    <a:bodyPr/>
                    <a:lstStyle/>
                    <a:p>
                      <a:pPr algn="ctr"/>
                      <a:r>
                        <a:rPr lang="pt-PT"/>
                        <a:t>4</a:t>
                      </a:r>
                    </a:p>
                  </a:txBody>
                  <a:tcPr/>
                </a:tc>
                <a:extLst>
                  <a:ext uri="{0D108BD9-81ED-4DB2-BD59-A6C34878D82A}">
                    <a16:rowId xmlns:a16="http://schemas.microsoft.com/office/drawing/2014/main" val="3434285539"/>
                  </a:ext>
                </a:extLst>
              </a:tr>
            </a:tbl>
          </a:graphicData>
        </a:graphic>
      </p:graphicFrame>
    </p:spTree>
    <p:extLst>
      <p:ext uri="{BB962C8B-B14F-4D97-AF65-F5344CB8AC3E}">
        <p14:creationId xmlns:p14="http://schemas.microsoft.com/office/powerpoint/2010/main" val="2571240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19</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Heuristic Evaluation</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Aveiro Scholar’s Tavern</a:t>
            </a:r>
          </a:p>
          <a:p>
            <a:endParaRPr lang="en-US" sz="2800" kern="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graphicFrame>
        <p:nvGraphicFramePr>
          <p:cNvPr id="3" name="Tabela 2">
            <a:extLst>
              <a:ext uri="{FF2B5EF4-FFF2-40B4-BE49-F238E27FC236}">
                <a16:creationId xmlns:a16="http://schemas.microsoft.com/office/drawing/2014/main" id="{A3EADA83-6ED4-62EF-D54B-F68BE5A8E1FD}"/>
              </a:ext>
            </a:extLst>
          </p:cNvPr>
          <p:cNvGraphicFramePr>
            <a:graphicFrameLocks noGrp="1"/>
          </p:cNvGraphicFramePr>
          <p:nvPr>
            <p:extLst>
              <p:ext uri="{D42A27DB-BD31-4B8C-83A1-F6EECF244321}">
                <p14:modId xmlns:p14="http://schemas.microsoft.com/office/powerpoint/2010/main" val="2465670997"/>
              </p:ext>
            </p:extLst>
          </p:nvPr>
        </p:nvGraphicFramePr>
        <p:xfrm>
          <a:off x="1120877" y="1329558"/>
          <a:ext cx="9271818" cy="3449886"/>
        </p:xfrm>
        <a:graphic>
          <a:graphicData uri="http://schemas.openxmlformats.org/drawingml/2006/table">
            <a:tbl>
              <a:tblPr firstRow="1" bandRow="1">
                <a:tableStyleId>{5C22544A-7EE6-4342-B048-85BDC9FD1C3A}</a:tableStyleId>
              </a:tblPr>
              <a:tblGrid>
                <a:gridCol w="3090606">
                  <a:extLst>
                    <a:ext uri="{9D8B030D-6E8A-4147-A177-3AD203B41FA5}">
                      <a16:colId xmlns:a16="http://schemas.microsoft.com/office/drawing/2014/main" val="4275779261"/>
                    </a:ext>
                  </a:extLst>
                </a:gridCol>
                <a:gridCol w="3090606">
                  <a:extLst>
                    <a:ext uri="{9D8B030D-6E8A-4147-A177-3AD203B41FA5}">
                      <a16:colId xmlns:a16="http://schemas.microsoft.com/office/drawing/2014/main" val="810234211"/>
                    </a:ext>
                  </a:extLst>
                </a:gridCol>
                <a:gridCol w="3090606">
                  <a:extLst>
                    <a:ext uri="{9D8B030D-6E8A-4147-A177-3AD203B41FA5}">
                      <a16:colId xmlns:a16="http://schemas.microsoft.com/office/drawing/2014/main" val="1867155338"/>
                    </a:ext>
                  </a:extLst>
                </a:gridCol>
              </a:tblGrid>
              <a:tr h="343518">
                <a:tc>
                  <a:txBody>
                    <a:bodyPr/>
                    <a:lstStyle/>
                    <a:p>
                      <a:r>
                        <a:rPr lang="pt-PT" err="1"/>
                        <a:t>Problem</a:t>
                      </a:r>
                      <a:endParaRPr lang="pt-PT"/>
                    </a:p>
                  </a:txBody>
                  <a:tcPr/>
                </a:tc>
                <a:tc>
                  <a:txBody>
                    <a:bodyPr/>
                    <a:lstStyle/>
                    <a:p>
                      <a:pPr algn="ctr"/>
                      <a:r>
                        <a:rPr lang="pt-PT"/>
                        <a:t>Heuristic</a:t>
                      </a:r>
                    </a:p>
                  </a:txBody>
                  <a:tcPr/>
                </a:tc>
                <a:tc>
                  <a:txBody>
                    <a:bodyPr/>
                    <a:lstStyle/>
                    <a:p>
                      <a:pPr algn="ctr"/>
                      <a:r>
                        <a:rPr lang="pt-PT"/>
                        <a:t>Severity</a:t>
                      </a:r>
                    </a:p>
                  </a:txBody>
                  <a:tcPr/>
                </a:tc>
                <a:extLst>
                  <a:ext uri="{0D108BD9-81ED-4DB2-BD59-A6C34878D82A}">
                    <a16:rowId xmlns:a16="http://schemas.microsoft.com/office/drawing/2014/main" val="2960524625"/>
                  </a:ext>
                </a:extLst>
              </a:tr>
              <a:tr h="615246">
                <a:tc>
                  <a:txBody>
                    <a:bodyPr/>
                    <a:lstStyle/>
                    <a:p>
                      <a:r>
                        <a:rPr lang="pt-PT" err="1"/>
                        <a:t>Accessing</a:t>
                      </a:r>
                      <a:r>
                        <a:rPr lang="pt-PT"/>
                        <a:t> </a:t>
                      </a:r>
                      <a:r>
                        <a:rPr lang="pt-PT" err="1"/>
                        <a:t>tutor’s</a:t>
                      </a:r>
                      <a:r>
                        <a:rPr lang="pt-PT"/>
                        <a:t> </a:t>
                      </a:r>
                      <a:r>
                        <a:rPr lang="pt-PT" err="1"/>
                        <a:t>profile</a:t>
                      </a:r>
                      <a:r>
                        <a:rPr lang="pt-PT"/>
                        <a:t> </a:t>
                      </a:r>
                      <a:r>
                        <a:rPr lang="pt-PT" err="1"/>
                        <a:t>is</a:t>
                      </a:r>
                      <a:r>
                        <a:rPr lang="pt-PT"/>
                        <a:t> </a:t>
                      </a:r>
                      <a:r>
                        <a:rPr lang="pt-PT" err="1"/>
                        <a:t>not</a:t>
                      </a:r>
                      <a:r>
                        <a:rPr lang="pt-PT"/>
                        <a:t> clear</a:t>
                      </a:r>
                    </a:p>
                  </a:txBody>
                  <a:tcPr/>
                </a:tc>
                <a:tc>
                  <a:txBody>
                    <a:bodyPr/>
                    <a:lstStyle/>
                    <a:p>
                      <a:pPr algn="ctr"/>
                      <a:r>
                        <a:rPr lang="pt-PT"/>
                        <a:t>6</a:t>
                      </a:r>
                    </a:p>
                  </a:txBody>
                  <a:tcPr/>
                </a:tc>
                <a:tc>
                  <a:txBody>
                    <a:bodyPr/>
                    <a:lstStyle/>
                    <a:p>
                      <a:pPr algn="ctr"/>
                      <a:r>
                        <a:rPr lang="pt-PT"/>
                        <a:t>3</a:t>
                      </a:r>
                    </a:p>
                  </a:txBody>
                  <a:tcPr/>
                </a:tc>
                <a:extLst>
                  <a:ext uri="{0D108BD9-81ED-4DB2-BD59-A6C34878D82A}">
                    <a16:rowId xmlns:a16="http://schemas.microsoft.com/office/drawing/2014/main" val="1103988367"/>
                  </a:ext>
                </a:extLst>
              </a:tr>
              <a:tr h="858796">
                <a:tc>
                  <a:txBody>
                    <a:bodyPr/>
                    <a:lstStyle/>
                    <a:p>
                      <a:r>
                        <a:rPr lang="pt-PT"/>
                        <a:t>User should be able to review the service in the checkout area</a:t>
                      </a:r>
                    </a:p>
                  </a:txBody>
                  <a:tcPr/>
                </a:tc>
                <a:tc>
                  <a:txBody>
                    <a:bodyPr/>
                    <a:lstStyle/>
                    <a:p>
                      <a:pPr algn="ctr"/>
                      <a:r>
                        <a:rPr lang="pt-PT"/>
                        <a:t>7</a:t>
                      </a:r>
                    </a:p>
                  </a:txBody>
                  <a:tcPr/>
                </a:tc>
                <a:tc>
                  <a:txBody>
                    <a:bodyPr/>
                    <a:lstStyle/>
                    <a:p>
                      <a:pPr algn="ctr"/>
                      <a:r>
                        <a:rPr lang="pt-PT"/>
                        <a:t>2</a:t>
                      </a:r>
                    </a:p>
                  </a:txBody>
                  <a:tcPr/>
                </a:tc>
                <a:extLst>
                  <a:ext uri="{0D108BD9-81ED-4DB2-BD59-A6C34878D82A}">
                    <a16:rowId xmlns:a16="http://schemas.microsoft.com/office/drawing/2014/main" val="3481882162"/>
                  </a:ext>
                </a:extLst>
              </a:tr>
              <a:tr h="858796">
                <a:tc>
                  <a:txBody>
                    <a:bodyPr/>
                    <a:lstStyle/>
                    <a:p>
                      <a:r>
                        <a:rPr lang="pt-PT"/>
                        <a:t>Badges pop-up should disappear after selecting a badge.</a:t>
                      </a:r>
                    </a:p>
                  </a:txBody>
                  <a:tcPr/>
                </a:tc>
                <a:tc>
                  <a:txBody>
                    <a:bodyPr/>
                    <a:lstStyle/>
                    <a:p>
                      <a:pPr algn="ctr"/>
                      <a:r>
                        <a:rPr lang="pt-PT"/>
                        <a:t>1</a:t>
                      </a:r>
                    </a:p>
                  </a:txBody>
                  <a:tcPr/>
                </a:tc>
                <a:tc>
                  <a:txBody>
                    <a:bodyPr/>
                    <a:lstStyle/>
                    <a:p>
                      <a:pPr algn="ctr"/>
                      <a:r>
                        <a:rPr lang="pt-PT"/>
                        <a:t>2</a:t>
                      </a:r>
                    </a:p>
                  </a:txBody>
                  <a:tcPr/>
                </a:tc>
                <a:extLst>
                  <a:ext uri="{0D108BD9-81ED-4DB2-BD59-A6C34878D82A}">
                    <a16:rowId xmlns:a16="http://schemas.microsoft.com/office/drawing/2014/main" val="171761917"/>
                  </a:ext>
                </a:extLst>
              </a:tr>
              <a:tr h="615246">
                <a:tc>
                  <a:txBody>
                    <a:bodyPr/>
                    <a:lstStyle/>
                    <a:p>
                      <a:r>
                        <a:rPr lang="pt-PT"/>
                        <a:t>Mixing wishlist with cart</a:t>
                      </a:r>
                    </a:p>
                  </a:txBody>
                  <a:tcPr/>
                </a:tc>
                <a:tc>
                  <a:txBody>
                    <a:bodyPr/>
                    <a:lstStyle/>
                    <a:p>
                      <a:pPr algn="ctr"/>
                      <a:r>
                        <a:rPr lang="pt-PT"/>
                        <a:t>8</a:t>
                      </a:r>
                    </a:p>
                  </a:txBody>
                  <a:tcPr/>
                </a:tc>
                <a:tc>
                  <a:txBody>
                    <a:bodyPr/>
                    <a:lstStyle/>
                    <a:p>
                      <a:pPr algn="ctr"/>
                      <a:r>
                        <a:rPr lang="pt-PT"/>
                        <a:t>1</a:t>
                      </a:r>
                    </a:p>
                  </a:txBody>
                  <a:tcPr/>
                </a:tc>
                <a:extLst>
                  <a:ext uri="{0D108BD9-81ED-4DB2-BD59-A6C34878D82A}">
                    <a16:rowId xmlns:a16="http://schemas.microsoft.com/office/drawing/2014/main" val="2302186167"/>
                  </a:ext>
                </a:extLst>
              </a:tr>
            </a:tbl>
          </a:graphicData>
        </a:graphic>
      </p:graphicFrame>
      <p:sp>
        <p:nvSpPr>
          <p:cNvPr id="2" name="CaixaDeTexto 1">
            <a:extLst>
              <a:ext uri="{FF2B5EF4-FFF2-40B4-BE49-F238E27FC236}">
                <a16:creationId xmlns:a16="http://schemas.microsoft.com/office/drawing/2014/main" id="{32F35CD6-5CF6-49BA-AD11-496558E9887C}"/>
              </a:ext>
            </a:extLst>
          </p:cNvPr>
          <p:cNvSpPr txBox="1"/>
          <p:nvPr/>
        </p:nvSpPr>
        <p:spPr>
          <a:xfrm>
            <a:off x="1120877" y="4975123"/>
            <a:ext cx="9271818" cy="369332"/>
          </a:xfrm>
          <a:prstGeom prst="rect">
            <a:avLst/>
          </a:prstGeom>
          <a:noFill/>
        </p:spPr>
        <p:txBody>
          <a:bodyPr wrap="square" rtlCol="0">
            <a:spAutoFit/>
          </a:bodyPr>
          <a:lstStyle/>
          <a:p>
            <a:pPr marL="285750" indent="-285750">
              <a:buFont typeface="Arial" panose="020B0604020202020204" pitchFamily="34" charset="0"/>
              <a:buChar char="•"/>
            </a:pPr>
            <a:r>
              <a:rPr lang="pt-PT" err="1"/>
              <a:t>Issues</a:t>
            </a:r>
            <a:r>
              <a:rPr lang="pt-PT"/>
              <a:t> 1,2 </a:t>
            </a:r>
            <a:r>
              <a:rPr lang="pt-PT" err="1"/>
              <a:t>and</a:t>
            </a:r>
            <a:r>
              <a:rPr lang="pt-PT"/>
              <a:t> 3 </a:t>
            </a:r>
            <a:r>
              <a:rPr lang="pt-PT" err="1"/>
              <a:t>were</a:t>
            </a:r>
            <a:r>
              <a:rPr lang="pt-PT"/>
              <a:t> </a:t>
            </a:r>
            <a:r>
              <a:rPr lang="pt-PT" err="1"/>
              <a:t>fixed</a:t>
            </a:r>
            <a:r>
              <a:rPr lang="pt-PT"/>
              <a:t> in </a:t>
            </a:r>
            <a:r>
              <a:rPr lang="pt-PT" err="1"/>
              <a:t>the</a:t>
            </a:r>
            <a:r>
              <a:rPr lang="pt-PT"/>
              <a:t> final </a:t>
            </a:r>
            <a:r>
              <a:rPr lang="pt-PT" err="1"/>
              <a:t>version</a:t>
            </a:r>
            <a:r>
              <a:rPr lang="pt-PT"/>
              <a:t> </a:t>
            </a:r>
            <a:r>
              <a:rPr lang="pt-PT" err="1"/>
              <a:t>of</a:t>
            </a:r>
            <a:r>
              <a:rPr lang="pt-PT"/>
              <a:t> </a:t>
            </a:r>
            <a:r>
              <a:rPr lang="pt-PT" err="1"/>
              <a:t>the</a:t>
            </a:r>
            <a:r>
              <a:rPr lang="pt-PT"/>
              <a:t> </a:t>
            </a:r>
            <a:r>
              <a:rPr lang="pt-PT" err="1"/>
              <a:t>project</a:t>
            </a:r>
            <a:r>
              <a:rPr lang="pt-PT"/>
              <a:t>.</a:t>
            </a:r>
          </a:p>
        </p:txBody>
      </p:sp>
    </p:spTree>
    <p:extLst>
      <p:ext uri="{BB962C8B-B14F-4D97-AF65-F5344CB8AC3E}">
        <p14:creationId xmlns:p14="http://schemas.microsoft.com/office/powerpoint/2010/main" val="329202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0444A69-BE00-3241-983C-B54ED0DD8D1E}"/>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Introduction</a:t>
            </a:r>
          </a:p>
        </p:txBody>
      </p:sp>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4"/>
            <a:ext cx="9383919" cy="3477875"/>
          </a:xfrm>
          <a:prstGeom prst="rect">
            <a:avLst/>
          </a:prstGeom>
          <a:noFill/>
        </p:spPr>
        <p:txBody>
          <a:bodyPr wrap="square" rtlCol="0">
            <a:spAutoFit/>
          </a:bodyPr>
          <a:lstStyle/>
          <a:p>
            <a:pPr marL="285750" indent="-285750">
              <a:buFont typeface="Arial" panose="020B0604020202020204" pitchFamily="34" charset="0"/>
              <a:buChar char="•"/>
            </a:pPr>
            <a:r>
              <a:rPr lang="en-US" sz="2000" b="1">
                <a:latin typeface="+mj-lt"/>
              </a:rPr>
              <a:t>Contextualization and motivation</a:t>
            </a:r>
            <a:r>
              <a:rPr lang="en-US" sz="2000">
                <a:latin typeface="+mj-lt"/>
              </a:rPr>
              <a:t>:</a:t>
            </a:r>
          </a:p>
          <a:p>
            <a:pPr marL="914400" lvl="1" indent="-457200">
              <a:buFont typeface="Courier New" panose="02070309020205020404" pitchFamily="49" charset="0"/>
              <a:buChar char="o"/>
            </a:pPr>
            <a:r>
              <a:rPr lang="en-US" sz="2000">
                <a:latin typeface="+mj-lt"/>
              </a:rPr>
              <a:t>Meeting the demand for a platform where students can obtain study materials to improve their grades or pass their classes.</a:t>
            </a:r>
          </a:p>
          <a:p>
            <a:pPr marL="800100" lvl="1" indent="-342900">
              <a:buFont typeface="Courier New" panose="02070309020205020404" pitchFamily="49" charset="0"/>
              <a:buChar char="o"/>
            </a:pPr>
            <a:r>
              <a:rPr lang="en-US" sz="2000">
                <a:latin typeface="+mj-lt"/>
              </a:rPr>
              <a:t>The website has a medieval style to cater the attention of students, and to make it easier to implement a gamification system.</a:t>
            </a:r>
          </a:p>
          <a:p>
            <a:pPr marL="342900" indent="-342900">
              <a:buFont typeface="Arial" panose="020B0604020202020204" pitchFamily="34" charset="0"/>
              <a:buChar char="•"/>
            </a:pPr>
            <a:r>
              <a:rPr lang="en-US" sz="2000" b="1">
                <a:latin typeface="+mj-lt"/>
              </a:rPr>
              <a:t>Project significance</a:t>
            </a:r>
            <a:r>
              <a:rPr lang="en-US" sz="2000">
                <a:latin typeface="+mj-lt"/>
              </a:rPr>
              <a:t>:</a:t>
            </a:r>
          </a:p>
          <a:p>
            <a:pPr marL="800100" lvl="1" indent="-342900">
              <a:buFont typeface="Courier New" panose="02070309020205020404" pitchFamily="49" charset="0"/>
              <a:buChar char="o"/>
            </a:pPr>
            <a:r>
              <a:rPr lang="en-US" sz="2000">
                <a:latin typeface="+mj-lt"/>
              </a:rPr>
              <a:t>Create a platform that fosters learning by rewarding students and tutors with experience points and rewards.</a:t>
            </a:r>
          </a:p>
          <a:p>
            <a:pPr marL="342900" indent="-342900">
              <a:buFont typeface="Arial" panose="020B0604020202020204" pitchFamily="34" charset="0"/>
              <a:buChar char="•"/>
            </a:pPr>
            <a:r>
              <a:rPr lang="en-US" sz="2000" b="1">
                <a:latin typeface="+mj-lt"/>
              </a:rPr>
              <a:t>Personal interest:</a:t>
            </a:r>
          </a:p>
          <a:p>
            <a:pPr marL="800100" lvl="1" indent="-342900">
              <a:buFont typeface="Courier New" panose="02070309020205020404" pitchFamily="49" charset="0"/>
              <a:buChar char="o"/>
            </a:pPr>
            <a:r>
              <a:rPr lang="en-US" sz="2000">
                <a:latin typeface="+mj-lt"/>
              </a:rPr>
              <a:t>Combining technology and creativity to incentivize entrepreneurship.</a:t>
            </a:r>
          </a:p>
          <a:p>
            <a:pPr marL="342900" indent="-342900">
              <a:buFont typeface="Arial" panose="020B0604020202020204" pitchFamily="34" charset="0"/>
              <a:buChar char="•"/>
            </a:pPr>
            <a:endParaRPr lang="en-US" sz="20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2020-2021</a:t>
            </a:r>
          </a:p>
        </p:txBody>
      </p:sp>
      <p:sp>
        <p:nvSpPr>
          <p:cNvPr id="9" name="Rectangle 2">
            <a:extLst>
              <a:ext uri="{FF2B5EF4-FFF2-40B4-BE49-F238E27FC236}">
                <a16:creationId xmlns:a16="http://schemas.microsoft.com/office/drawing/2014/main" id="{1691C457-C628-2749-9A63-2C7FDE4A72B7}"/>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Aveiro Scholar’s Tavern</a:t>
            </a:r>
          </a:p>
          <a:p>
            <a:endParaRPr lang="en-US" sz="2800" kern="0">
              <a:solidFill>
                <a:srgbClr val="50B400"/>
              </a:solidFill>
            </a:endParaRPr>
          </a:p>
        </p:txBody>
      </p:sp>
    </p:spTree>
    <p:extLst>
      <p:ext uri="{BB962C8B-B14F-4D97-AF65-F5344CB8AC3E}">
        <p14:creationId xmlns:p14="http://schemas.microsoft.com/office/powerpoint/2010/main" val="2016089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20</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System Usability Scale</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Aveiro Scholar’s Tavern</a:t>
            </a:r>
          </a:p>
          <a:p>
            <a:endParaRPr lang="en-US" sz="2800" kern="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sp>
        <p:nvSpPr>
          <p:cNvPr id="4" name="CaixaDeTexto 3">
            <a:extLst>
              <a:ext uri="{FF2B5EF4-FFF2-40B4-BE49-F238E27FC236}">
                <a16:creationId xmlns:a16="http://schemas.microsoft.com/office/drawing/2014/main" id="{9A84F2A3-743E-B184-5852-E3F723E533F1}"/>
              </a:ext>
            </a:extLst>
          </p:cNvPr>
          <p:cNvSpPr txBox="1"/>
          <p:nvPr/>
        </p:nvSpPr>
        <p:spPr>
          <a:xfrm>
            <a:off x="747253" y="1715832"/>
            <a:ext cx="4129548" cy="1754326"/>
          </a:xfrm>
          <a:prstGeom prst="rect">
            <a:avLst/>
          </a:prstGeom>
          <a:noFill/>
        </p:spPr>
        <p:txBody>
          <a:bodyPr wrap="square" rtlCol="0">
            <a:spAutoFit/>
          </a:bodyPr>
          <a:lstStyle/>
          <a:p>
            <a:pPr marL="285750" indent="-285750">
              <a:buFont typeface="Arial" panose="020B0604020202020204" pitchFamily="34" charset="0"/>
              <a:buChar char="•"/>
            </a:pPr>
            <a:r>
              <a:rPr lang="pt-PT"/>
              <a:t>(( 25 + 33 +35 + 35 + 39) * 2.5)/5 = 83.5</a:t>
            </a:r>
          </a:p>
          <a:p>
            <a:pPr marL="285750" indent="-285750">
              <a:buFont typeface="Arial" panose="020B0604020202020204" pitchFamily="34" charset="0"/>
              <a:buChar char="•"/>
            </a:pPr>
            <a:endParaRPr lang="pt-PT"/>
          </a:p>
          <a:p>
            <a:pPr marL="285750" indent="-285750">
              <a:buFont typeface="Arial" panose="020B0604020202020204" pitchFamily="34" charset="0"/>
              <a:buChar char="•"/>
            </a:pPr>
            <a:endParaRPr lang="pt-PT"/>
          </a:p>
          <a:p>
            <a:r>
              <a:rPr lang="pt-PT" err="1"/>
              <a:t>According</a:t>
            </a:r>
            <a:r>
              <a:rPr lang="pt-PT"/>
              <a:t> to </a:t>
            </a:r>
            <a:r>
              <a:rPr lang="pt-PT" err="1"/>
              <a:t>our</a:t>
            </a:r>
            <a:r>
              <a:rPr lang="pt-PT"/>
              <a:t> </a:t>
            </a:r>
            <a:r>
              <a:rPr lang="pt-PT" err="1"/>
              <a:t>calculations</a:t>
            </a:r>
            <a:r>
              <a:rPr lang="pt-PT"/>
              <a:t>, </a:t>
            </a:r>
            <a:r>
              <a:rPr lang="pt-PT" err="1"/>
              <a:t>we</a:t>
            </a:r>
            <a:r>
              <a:rPr lang="pt-PT"/>
              <a:t> can </a:t>
            </a:r>
            <a:r>
              <a:rPr lang="pt-PT" err="1"/>
              <a:t>say</a:t>
            </a:r>
            <a:r>
              <a:rPr lang="pt-PT"/>
              <a:t> </a:t>
            </a:r>
            <a:r>
              <a:rPr lang="pt-PT" err="1"/>
              <a:t>that</a:t>
            </a:r>
            <a:r>
              <a:rPr lang="pt-PT"/>
              <a:t> </a:t>
            </a:r>
            <a:r>
              <a:rPr lang="pt-PT" err="1"/>
              <a:t>we</a:t>
            </a:r>
            <a:r>
              <a:rPr lang="pt-PT"/>
              <a:t> </a:t>
            </a:r>
            <a:r>
              <a:rPr lang="pt-PT" err="1"/>
              <a:t>obtained</a:t>
            </a:r>
            <a:r>
              <a:rPr lang="pt-PT"/>
              <a:t> </a:t>
            </a:r>
            <a:r>
              <a:rPr lang="pt-PT" err="1"/>
              <a:t>an</a:t>
            </a:r>
            <a:r>
              <a:rPr lang="pt-PT"/>
              <a:t> </a:t>
            </a:r>
            <a:r>
              <a:rPr lang="pt-PT" err="1"/>
              <a:t>acceptable</a:t>
            </a:r>
            <a:r>
              <a:rPr lang="pt-PT"/>
              <a:t> </a:t>
            </a:r>
            <a:r>
              <a:rPr lang="pt-PT" err="1"/>
              <a:t>usability</a:t>
            </a:r>
            <a:r>
              <a:rPr lang="pt-PT"/>
              <a:t> score.</a:t>
            </a:r>
          </a:p>
        </p:txBody>
      </p:sp>
      <p:pic>
        <p:nvPicPr>
          <p:cNvPr id="8" name="Imagem 7">
            <a:extLst>
              <a:ext uri="{FF2B5EF4-FFF2-40B4-BE49-F238E27FC236}">
                <a16:creationId xmlns:a16="http://schemas.microsoft.com/office/drawing/2014/main" id="{D92B0BDA-D53D-292E-8AD0-9C8CB4536925}"/>
              </a:ext>
            </a:extLst>
          </p:cNvPr>
          <p:cNvPicPr>
            <a:picLocks noChangeAspect="1"/>
          </p:cNvPicPr>
          <p:nvPr/>
        </p:nvPicPr>
        <p:blipFill>
          <a:blip r:embed="rId2"/>
          <a:stretch>
            <a:fillRect/>
          </a:stretch>
        </p:blipFill>
        <p:spPr>
          <a:xfrm>
            <a:off x="5482027" y="1992713"/>
            <a:ext cx="5902816" cy="3527161"/>
          </a:xfrm>
          <a:prstGeom prst="rect">
            <a:avLst/>
          </a:prstGeom>
        </p:spPr>
      </p:pic>
    </p:spTree>
    <p:extLst>
      <p:ext uri="{BB962C8B-B14F-4D97-AF65-F5344CB8AC3E}">
        <p14:creationId xmlns:p14="http://schemas.microsoft.com/office/powerpoint/2010/main" val="3710578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21</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Demo</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Aveiro Scholar’s Tavern</a:t>
            </a:r>
          </a:p>
          <a:p>
            <a:endParaRPr lang="en-US" sz="2800" kern="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pic>
        <p:nvPicPr>
          <p:cNvPr id="3" name="Imagem 2">
            <a:extLst>
              <a:ext uri="{FF2B5EF4-FFF2-40B4-BE49-F238E27FC236}">
                <a16:creationId xmlns:a16="http://schemas.microsoft.com/office/drawing/2014/main" id="{A5EB389E-24B4-2E0E-210D-8413581259CB}"/>
              </a:ext>
            </a:extLst>
          </p:cNvPr>
          <p:cNvPicPr>
            <a:picLocks noChangeAspect="1"/>
          </p:cNvPicPr>
          <p:nvPr/>
        </p:nvPicPr>
        <p:blipFill>
          <a:blip r:embed="rId2"/>
          <a:stretch>
            <a:fillRect/>
          </a:stretch>
        </p:blipFill>
        <p:spPr>
          <a:xfrm>
            <a:off x="844741" y="1496178"/>
            <a:ext cx="4029011" cy="1932822"/>
          </a:xfrm>
          <a:prstGeom prst="rect">
            <a:avLst/>
          </a:prstGeom>
        </p:spPr>
      </p:pic>
      <p:pic>
        <p:nvPicPr>
          <p:cNvPr id="5" name="Imagem 4">
            <a:extLst>
              <a:ext uri="{FF2B5EF4-FFF2-40B4-BE49-F238E27FC236}">
                <a16:creationId xmlns:a16="http://schemas.microsoft.com/office/drawing/2014/main" id="{3064A741-A343-D291-BC9A-86F38119048E}"/>
              </a:ext>
            </a:extLst>
          </p:cNvPr>
          <p:cNvPicPr>
            <a:picLocks noChangeAspect="1"/>
          </p:cNvPicPr>
          <p:nvPr/>
        </p:nvPicPr>
        <p:blipFill>
          <a:blip r:embed="rId3"/>
          <a:stretch>
            <a:fillRect/>
          </a:stretch>
        </p:blipFill>
        <p:spPr>
          <a:xfrm>
            <a:off x="385078" y="3533038"/>
            <a:ext cx="4488674" cy="2140498"/>
          </a:xfrm>
          <a:prstGeom prst="rect">
            <a:avLst/>
          </a:prstGeom>
        </p:spPr>
      </p:pic>
      <p:pic>
        <p:nvPicPr>
          <p:cNvPr id="8" name="Imagem 7">
            <a:extLst>
              <a:ext uri="{FF2B5EF4-FFF2-40B4-BE49-F238E27FC236}">
                <a16:creationId xmlns:a16="http://schemas.microsoft.com/office/drawing/2014/main" id="{4D788319-EF84-FA0F-8D51-B0C6E6E65043}"/>
              </a:ext>
            </a:extLst>
          </p:cNvPr>
          <p:cNvPicPr>
            <a:picLocks noChangeAspect="1"/>
          </p:cNvPicPr>
          <p:nvPr/>
        </p:nvPicPr>
        <p:blipFill>
          <a:blip r:embed="rId4"/>
          <a:stretch>
            <a:fillRect/>
          </a:stretch>
        </p:blipFill>
        <p:spPr>
          <a:xfrm>
            <a:off x="6023676" y="3747919"/>
            <a:ext cx="4994844" cy="2323917"/>
          </a:xfrm>
          <a:prstGeom prst="rect">
            <a:avLst/>
          </a:prstGeom>
        </p:spPr>
      </p:pic>
      <p:pic>
        <p:nvPicPr>
          <p:cNvPr id="13" name="Imagem 12">
            <a:extLst>
              <a:ext uri="{FF2B5EF4-FFF2-40B4-BE49-F238E27FC236}">
                <a16:creationId xmlns:a16="http://schemas.microsoft.com/office/drawing/2014/main" id="{164E7D82-7B80-B731-8B1C-2DE47C960957}"/>
              </a:ext>
            </a:extLst>
          </p:cNvPr>
          <p:cNvPicPr>
            <a:picLocks noChangeAspect="1"/>
          </p:cNvPicPr>
          <p:nvPr/>
        </p:nvPicPr>
        <p:blipFill>
          <a:blip r:embed="rId5"/>
          <a:stretch>
            <a:fillRect/>
          </a:stretch>
        </p:blipFill>
        <p:spPr>
          <a:xfrm>
            <a:off x="5282025" y="1417814"/>
            <a:ext cx="4901022" cy="2122916"/>
          </a:xfrm>
          <a:prstGeom prst="rect">
            <a:avLst/>
          </a:prstGeom>
        </p:spPr>
      </p:pic>
      <p:pic>
        <p:nvPicPr>
          <p:cNvPr id="15" name="Imagem 14">
            <a:extLst>
              <a:ext uri="{FF2B5EF4-FFF2-40B4-BE49-F238E27FC236}">
                <a16:creationId xmlns:a16="http://schemas.microsoft.com/office/drawing/2014/main" id="{409E858C-5824-1C6A-1A08-35D2C9D0DDE2}"/>
              </a:ext>
            </a:extLst>
          </p:cNvPr>
          <p:cNvPicPr>
            <a:picLocks noChangeAspect="1"/>
          </p:cNvPicPr>
          <p:nvPr/>
        </p:nvPicPr>
        <p:blipFill>
          <a:blip r:embed="rId6"/>
          <a:stretch>
            <a:fillRect/>
          </a:stretch>
        </p:blipFill>
        <p:spPr>
          <a:xfrm>
            <a:off x="8090249" y="356593"/>
            <a:ext cx="4029011" cy="1902063"/>
          </a:xfrm>
          <a:prstGeom prst="rect">
            <a:avLst/>
          </a:prstGeom>
        </p:spPr>
      </p:pic>
    </p:spTree>
    <p:extLst>
      <p:ext uri="{BB962C8B-B14F-4D97-AF65-F5344CB8AC3E}">
        <p14:creationId xmlns:p14="http://schemas.microsoft.com/office/powerpoint/2010/main" val="3352967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22</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Demo</a:t>
            </a: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pic>
        <p:nvPicPr>
          <p:cNvPr id="2" name="video_ihc">
            <a:hlinkClick r:id="" action="ppaction://media"/>
            <a:extLst>
              <a:ext uri="{FF2B5EF4-FFF2-40B4-BE49-F238E27FC236}">
                <a16:creationId xmlns:a16="http://schemas.microsoft.com/office/drawing/2014/main" id="{4AF9735C-11C2-E2E8-9F09-5490B869346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4123" y="852106"/>
            <a:ext cx="9162288" cy="515378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3371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1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05A5A2-8BBB-154E-95C9-CE8DFEE8E18A}"/>
              </a:ext>
            </a:extLst>
          </p:cNvPr>
          <p:cNvPicPr>
            <a:picLocks noChangeAspect="1"/>
          </p:cNvPicPr>
          <p:nvPr/>
        </p:nvPicPr>
        <p:blipFill rotWithShape="1">
          <a:blip r:embed="rId2"/>
          <a:srcRect l="-4267" t="10683" r="17083" b="1283"/>
          <a:stretch/>
        </p:blipFill>
        <p:spPr>
          <a:xfrm>
            <a:off x="7315200" y="1269582"/>
            <a:ext cx="4378817" cy="4421518"/>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23</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6"/>
            <a:ext cx="7776477" cy="1938992"/>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mj-lt"/>
              </a:rPr>
              <a:t>Implementation of posting tutoring</a:t>
            </a:r>
          </a:p>
          <a:p>
            <a:pPr marL="285750" indent="-285750">
              <a:buFont typeface="Arial" panose="020B0604020202020204" pitchFamily="34" charset="0"/>
              <a:buChar char="•"/>
            </a:pPr>
            <a:endParaRPr lang="en-US" sz="2000">
              <a:latin typeface="+mj-lt"/>
            </a:endParaRPr>
          </a:p>
          <a:p>
            <a:pPr marL="285750" indent="-285750">
              <a:buFont typeface="Arial" panose="020B0604020202020204" pitchFamily="34" charset="0"/>
              <a:buChar char="•"/>
            </a:pPr>
            <a:r>
              <a:rPr lang="en-US" sz="2000">
                <a:latin typeface="+mj-lt"/>
              </a:rPr>
              <a:t>Tier for badges that easily identify the user level (bronze, silver, gold, platinum, </a:t>
            </a:r>
            <a:r>
              <a:rPr lang="en-US" sz="2000" err="1">
                <a:latin typeface="+mj-lt"/>
              </a:rPr>
              <a:t>etc</a:t>
            </a:r>
            <a:r>
              <a:rPr lang="en-US" sz="2000">
                <a:latin typeface="+mj-lt"/>
              </a:rPr>
              <a:t>…)</a:t>
            </a:r>
          </a:p>
          <a:p>
            <a:pPr marL="285750" indent="-285750">
              <a:buFont typeface="Arial" panose="020B0604020202020204" pitchFamily="34" charset="0"/>
              <a:buChar char="•"/>
            </a:pPr>
            <a:endParaRPr lang="en-US" sz="2000">
              <a:latin typeface="+mj-lt"/>
            </a:endParaRPr>
          </a:p>
          <a:p>
            <a:pPr marL="285750" indent="-285750">
              <a:buFont typeface="Arial" panose="020B0604020202020204" pitchFamily="34" charset="0"/>
              <a:buChar char="•"/>
            </a:pPr>
            <a:r>
              <a:rPr lang="en-US" sz="2000">
                <a:latin typeface="+mj-lt"/>
              </a:rPr>
              <a:t>Experience tracking when selling </a:t>
            </a:r>
            <a:r>
              <a:rPr lang="en-US" sz="2000" err="1">
                <a:latin typeface="+mj-lt"/>
              </a:rPr>
              <a:t>tutorings</a:t>
            </a:r>
            <a:r>
              <a:rPr lang="en-US" sz="2000">
                <a:latin typeface="+mj-lt"/>
              </a:rPr>
              <a:t> (gamification)</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8123CB26-77A6-0847-9E7E-0D226A3E799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Future work</a:t>
            </a:r>
          </a:p>
        </p:txBody>
      </p:sp>
      <p:sp>
        <p:nvSpPr>
          <p:cNvPr id="9" name="Rectangle 2">
            <a:extLst>
              <a:ext uri="{FF2B5EF4-FFF2-40B4-BE49-F238E27FC236}">
                <a16:creationId xmlns:a16="http://schemas.microsoft.com/office/drawing/2014/main" id="{8123CB26-77A6-0847-9E7E-0D226A3E799F}"/>
              </a:ext>
            </a:extLst>
          </p:cNvPr>
          <p:cNvSpPr txBox="1">
            <a:spLocks noChangeArrowheads="1"/>
          </p:cNvSpPr>
          <p:nvPr/>
        </p:nvSpPr>
        <p:spPr>
          <a:xfrm>
            <a:off x="582930" y="4457951"/>
            <a:ext cx="11233150" cy="5510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a:t>Effort of each group member</a:t>
            </a:r>
          </a:p>
        </p:txBody>
      </p:sp>
      <p:sp>
        <p:nvSpPr>
          <p:cNvPr id="12" name="TextBox 7">
            <a:extLst>
              <a:ext uri="{FF2B5EF4-FFF2-40B4-BE49-F238E27FC236}">
                <a16:creationId xmlns:a16="http://schemas.microsoft.com/office/drawing/2014/main" id="{98C6878B-5E93-F341-AC77-2423C100D7C5}"/>
              </a:ext>
            </a:extLst>
          </p:cNvPr>
          <p:cNvSpPr txBox="1"/>
          <p:nvPr/>
        </p:nvSpPr>
        <p:spPr>
          <a:xfrm>
            <a:off x="630236" y="5041350"/>
            <a:ext cx="7776477" cy="1015663"/>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mj-lt"/>
              </a:rPr>
              <a:t>Alexandre Martins – 1/3</a:t>
            </a:r>
          </a:p>
          <a:p>
            <a:pPr marL="285750" indent="-285750">
              <a:buFont typeface="Arial" panose="020B0604020202020204" pitchFamily="34" charset="0"/>
              <a:buChar char="•"/>
            </a:pPr>
            <a:r>
              <a:rPr lang="en-US" sz="2000">
                <a:latin typeface="+mj-lt"/>
              </a:rPr>
              <a:t>Bruno Gomes – 1/3</a:t>
            </a:r>
          </a:p>
          <a:p>
            <a:pPr marL="285750" indent="-285750">
              <a:buFont typeface="Arial" panose="020B0604020202020204" pitchFamily="34" charset="0"/>
              <a:buChar char="•"/>
            </a:pPr>
            <a:r>
              <a:rPr lang="en-US" sz="2000">
                <a:latin typeface="+mj-lt"/>
              </a:rPr>
              <a:t>João Gonçalves – 1/3</a:t>
            </a:r>
          </a:p>
        </p:txBody>
      </p:sp>
      <p:sp>
        <p:nvSpPr>
          <p:cNvPr id="14"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spTree>
    <p:extLst>
      <p:ext uri="{BB962C8B-B14F-4D97-AF65-F5344CB8AC3E}">
        <p14:creationId xmlns:p14="http://schemas.microsoft.com/office/powerpoint/2010/main" val="871287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3</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243117"/>
            <a:ext cx="6523038" cy="5632311"/>
          </a:xfrm>
          <a:prstGeom prst="rect">
            <a:avLst/>
          </a:prstGeom>
          <a:noFill/>
        </p:spPr>
        <p:txBody>
          <a:bodyPr wrap="square" rtlCol="0">
            <a:spAutoFit/>
          </a:bodyPr>
          <a:lstStyle/>
          <a:p>
            <a:pPr marL="342900" indent="-342900">
              <a:buFont typeface="Wingdings" panose="05000000000000000000" pitchFamily="2" charset="2"/>
              <a:buChar char="Ø"/>
            </a:pPr>
            <a:r>
              <a:rPr lang="en-US" sz="2000" b="1">
                <a:latin typeface="+mj-lt"/>
              </a:rPr>
              <a:t>Our high-level goals</a:t>
            </a:r>
            <a:r>
              <a:rPr lang="en-US" sz="2000">
                <a:latin typeface="+mj-lt"/>
              </a:rPr>
              <a:t>:</a:t>
            </a:r>
          </a:p>
          <a:p>
            <a:pPr marL="800100" lvl="1" indent="-342900">
              <a:buFont typeface="Arial" panose="020B0604020202020204" pitchFamily="34" charset="0"/>
              <a:buChar char="•"/>
            </a:pPr>
            <a:r>
              <a:rPr lang="en-US" sz="2000">
                <a:latin typeface="+mj-lt"/>
              </a:rPr>
              <a:t>Create collaboration among users;</a:t>
            </a:r>
          </a:p>
          <a:p>
            <a:pPr marL="800100" lvl="1" indent="-342900">
              <a:buFont typeface="Arial" panose="020B0604020202020204" pitchFamily="34" charset="0"/>
              <a:buChar char="•"/>
            </a:pPr>
            <a:r>
              <a:rPr lang="en-US" sz="2000">
                <a:latin typeface="+mj-lt"/>
              </a:rPr>
              <a:t>Offer a wide range of study materials;</a:t>
            </a:r>
            <a:endParaRPr lang="en-US" sz="2000" u="sng">
              <a:latin typeface="+mj-lt"/>
            </a:endParaRPr>
          </a:p>
          <a:p>
            <a:pPr marL="800100" lvl="1" indent="-342900">
              <a:buFont typeface="Arial" panose="020B0604020202020204" pitchFamily="34" charset="0"/>
              <a:buChar char="•"/>
            </a:pPr>
            <a:r>
              <a:rPr lang="en-US" sz="2000">
                <a:latin typeface="+mj-lt"/>
              </a:rPr>
              <a:t>Facilitate the exchange of those materials;</a:t>
            </a:r>
          </a:p>
          <a:p>
            <a:pPr marL="800100" lvl="1" indent="-342900">
              <a:buFont typeface="Arial" panose="020B0604020202020204" pitchFamily="34" charset="0"/>
              <a:buChar char="•"/>
            </a:pPr>
            <a:r>
              <a:rPr lang="en-US" sz="2000">
                <a:latin typeface="+mj-lt"/>
              </a:rPr>
              <a:t>Create a gamification system, that fosters learning;</a:t>
            </a:r>
          </a:p>
          <a:p>
            <a:pPr marL="800100" lvl="1" indent="-342900">
              <a:buFont typeface="Arial" panose="020B0604020202020204" pitchFamily="34" charset="0"/>
              <a:buChar char="•"/>
            </a:pPr>
            <a:endParaRPr lang="en-US" sz="2000">
              <a:latin typeface="+mj-lt"/>
            </a:endParaRPr>
          </a:p>
          <a:p>
            <a:pPr marL="342900" indent="-342900">
              <a:buFont typeface="Wingdings" panose="05000000000000000000" pitchFamily="2" charset="2"/>
              <a:buChar char="Ø"/>
            </a:pPr>
            <a:r>
              <a:rPr lang="en-US" sz="2000" b="1">
                <a:latin typeface="+mj-lt"/>
              </a:rPr>
              <a:t>Expected outcomes</a:t>
            </a:r>
            <a:r>
              <a:rPr lang="en-US" sz="2000">
                <a:latin typeface="+mj-lt"/>
              </a:rPr>
              <a:t>:</a:t>
            </a:r>
          </a:p>
          <a:p>
            <a:pPr marL="800100" lvl="1" indent="-342900">
              <a:buFont typeface="Arial" panose="020B0604020202020204" pitchFamily="34" charset="0"/>
              <a:buChar char="•"/>
            </a:pPr>
            <a:r>
              <a:rPr lang="en-US" sz="2000">
                <a:latin typeface="+mj-lt"/>
              </a:rPr>
              <a:t>User income generated through the sale of study materials;</a:t>
            </a:r>
          </a:p>
          <a:p>
            <a:pPr marL="800100" lvl="1" indent="-342900">
              <a:buFont typeface="Arial" panose="020B0604020202020204" pitchFamily="34" charset="0"/>
              <a:buChar char="•"/>
            </a:pPr>
            <a:r>
              <a:rPr lang="en-US" sz="2000">
                <a:latin typeface="+mj-lt"/>
              </a:rPr>
              <a:t>Collaboration and mutual learning;</a:t>
            </a:r>
          </a:p>
          <a:p>
            <a:pPr marL="800100" lvl="1" indent="-342900">
              <a:buFont typeface="Arial" panose="020B0604020202020204" pitchFamily="34" charset="0"/>
              <a:buChar char="•"/>
            </a:pPr>
            <a:r>
              <a:rPr lang="en-US" sz="2000">
                <a:latin typeface="+mj-lt"/>
              </a:rPr>
              <a:t>Better academic performance;</a:t>
            </a:r>
          </a:p>
          <a:p>
            <a:pPr lvl="1"/>
            <a:endParaRPr lang="en-US" sz="2000">
              <a:latin typeface="+mj-lt"/>
            </a:endParaRPr>
          </a:p>
          <a:p>
            <a:pPr marL="342900" indent="-342900">
              <a:buFont typeface="Wingdings" panose="05000000000000000000" pitchFamily="2" charset="2"/>
              <a:buChar char="Ø"/>
            </a:pPr>
            <a:r>
              <a:rPr lang="en-US" sz="2000" b="1">
                <a:latin typeface="+mj-lt"/>
              </a:rPr>
              <a:t>The benefits:</a:t>
            </a:r>
          </a:p>
          <a:p>
            <a:pPr marL="800100" lvl="1" indent="-342900">
              <a:buFont typeface="Arial" panose="020B0604020202020204" pitchFamily="34" charset="0"/>
              <a:buChar char="•"/>
            </a:pPr>
            <a:r>
              <a:rPr lang="en-US" sz="2000">
                <a:latin typeface="+mj-lt"/>
              </a:rPr>
              <a:t>Business opportunities for users;</a:t>
            </a:r>
          </a:p>
          <a:p>
            <a:pPr marL="800100" lvl="1" indent="-342900">
              <a:buFont typeface="Arial" panose="020B0604020202020204" pitchFamily="34" charset="0"/>
              <a:buChar char="•"/>
            </a:pPr>
            <a:r>
              <a:rPr lang="en-US" sz="2000">
                <a:latin typeface="+mj-lt"/>
              </a:rPr>
              <a:t>Community engagement and networking;</a:t>
            </a:r>
          </a:p>
          <a:p>
            <a:pPr marL="800100" lvl="1" indent="-342900">
              <a:buFont typeface="Arial" panose="020B0604020202020204" pitchFamily="34" charset="0"/>
              <a:buChar char="•"/>
            </a:pPr>
            <a:r>
              <a:rPr lang="en-US" sz="2000">
                <a:latin typeface="+mj-lt"/>
              </a:rPr>
              <a:t>Convenience and flexibility.</a:t>
            </a:r>
          </a:p>
          <a:p>
            <a:pPr marL="800100" lvl="1" indent="-342900">
              <a:buFont typeface="Arial" panose="020B0604020202020204" pitchFamily="34" charset="0"/>
              <a:buChar char="•"/>
            </a:pPr>
            <a:endParaRPr lang="en-US" sz="2000">
              <a:latin typeface="+mj-lt"/>
            </a:endParaRPr>
          </a:p>
          <a:p>
            <a:pPr marL="342900" indent="-342900">
              <a:buFont typeface="Wingdings" panose="05000000000000000000" pitchFamily="2" charset="2"/>
              <a:buChar char="Ø"/>
            </a:pPr>
            <a:endParaRPr lang="en-US" sz="20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1">
            <a:extLst>
              <a:ext uri="{FF2B5EF4-FFF2-40B4-BE49-F238E27FC236}">
                <a16:creationId xmlns:a16="http://schemas.microsoft.com/office/drawing/2014/main" id="{C88E39A3-25F3-564A-86DB-E6AB9225D407}"/>
              </a:ext>
            </a:extLst>
          </p:cNvPr>
          <p:cNvPicPr>
            <a:picLocks noChangeAspect="1"/>
          </p:cNvPicPr>
          <p:nvPr/>
        </p:nvPicPr>
        <p:blipFill rotWithShape="1">
          <a:blip r:embed="rId2"/>
          <a:srcRect l="23328" r="26337"/>
          <a:stretch/>
        </p:blipFill>
        <p:spPr>
          <a:xfrm>
            <a:off x="8979574" y="570771"/>
            <a:ext cx="2714443" cy="3201987"/>
          </a:xfrm>
          <a:prstGeom prst="rect">
            <a:avLst/>
          </a:prstGeom>
        </p:spPr>
      </p:pic>
      <p:sp>
        <p:nvSpPr>
          <p:cNvPr id="14" name="Rectangle 2">
            <a:extLst>
              <a:ext uri="{FF2B5EF4-FFF2-40B4-BE49-F238E27FC236}">
                <a16:creationId xmlns:a16="http://schemas.microsoft.com/office/drawing/2014/main" id="{9FD51810-9772-5648-B7D2-55A94A12203C}"/>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Project Objectives</a:t>
            </a:r>
          </a:p>
        </p:txBody>
      </p:sp>
      <p:sp>
        <p:nvSpPr>
          <p:cNvPr id="15" name="Rectangle 2">
            <a:extLst>
              <a:ext uri="{FF2B5EF4-FFF2-40B4-BE49-F238E27FC236}">
                <a16:creationId xmlns:a16="http://schemas.microsoft.com/office/drawing/2014/main" id="{E0B9A3B4-9ADE-9940-ADDC-9ECF091DCC7C}"/>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Aveiro Scholar’s Tavern</a:t>
            </a:r>
          </a:p>
          <a:p>
            <a:endParaRPr lang="en-US" sz="2800" kern="0">
              <a:solidFill>
                <a:srgbClr val="50B400"/>
              </a:solidFill>
            </a:endParaRP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spTree>
    <p:extLst>
      <p:ext uri="{BB962C8B-B14F-4D97-AF65-F5344CB8AC3E}">
        <p14:creationId xmlns:p14="http://schemas.microsoft.com/office/powerpoint/2010/main" val="779421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4</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6"/>
            <a:ext cx="7308851" cy="2862322"/>
          </a:xfrm>
          <a:prstGeom prst="rect">
            <a:avLst/>
          </a:prstGeom>
          <a:noFill/>
        </p:spPr>
        <p:txBody>
          <a:bodyPr wrap="square" rtlCol="0">
            <a:spAutoFit/>
          </a:bodyPr>
          <a:lstStyle/>
          <a:p>
            <a:pPr marL="342900" indent="-342900">
              <a:buFont typeface="Arial" panose="020B0604020202020204" pitchFamily="34" charset="0"/>
              <a:buChar char="•"/>
            </a:pPr>
            <a:r>
              <a:rPr lang="en-US" sz="2000" b="1">
                <a:latin typeface="+mj-lt"/>
              </a:rPr>
              <a:t>António </a:t>
            </a:r>
            <a:r>
              <a:rPr lang="en-US" sz="2000" b="1" err="1">
                <a:latin typeface="+mj-lt"/>
              </a:rPr>
              <a:t>Morgado</a:t>
            </a:r>
            <a:endParaRPr lang="en-US" sz="2000" b="1">
              <a:latin typeface="+mj-lt"/>
            </a:endParaRPr>
          </a:p>
          <a:p>
            <a:pPr marL="800100" lvl="1" indent="-342900">
              <a:buFont typeface="Arial" panose="020B0604020202020204" pitchFamily="34" charset="0"/>
              <a:buChar char="•"/>
            </a:pPr>
            <a:r>
              <a:rPr lang="en-US" sz="2000">
                <a:latin typeface="+mj-lt"/>
              </a:rPr>
              <a:t>20 years old;</a:t>
            </a:r>
          </a:p>
          <a:p>
            <a:pPr marL="800100" lvl="1" indent="-342900">
              <a:buFont typeface="Arial" panose="020B0604020202020204" pitchFamily="34" charset="0"/>
              <a:buChar char="•"/>
            </a:pPr>
            <a:r>
              <a:rPr lang="en-US" sz="2000">
                <a:latin typeface="+mj-lt"/>
              </a:rPr>
              <a:t>Student of Computer Science at </a:t>
            </a:r>
            <a:r>
              <a:rPr lang="en-US" sz="2000" err="1">
                <a:latin typeface="+mj-lt"/>
              </a:rPr>
              <a:t>Universidade</a:t>
            </a:r>
            <a:r>
              <a:rPr lang="en-US" sz="2000">
                <a:latin typeface="+mj-lt"/>
              </a:rPr>
              <a:t> de Aveiro;</a:t>
            </a:r>
          </a:p>
          <a:p>
            <a:pPr marL="800100" lvl="1" indent="-342900">
              <a:buFont typeface="Arial" panose="020B0604020202020204" pitchFamily="34" charset="0"/>
              <a:buChar char="•"/>
            </a:pPr>
            <a:r>
              <a:rPr lang="en-US" sz="2000">
                <a:latin typeface="+mj-lt"/>
              </a:rPr>
              <a:t>He finds the class of “Computer Architecture I” too difficult, therefore, making him seek for help;</a:t>
            </a:r>
          </a:p>
          <a:p>
            <a:pPr marL="800100" lvl="1" indent="-342900">
              <a:buFont typeface="Arial" panose="020B0604020202020204" pitchFamily="34" charset="0"/>
              <a:buChar char="•"/>
            </a:pPr>
            <a:r>
              <a:rPr lang="en-US" sz="2000">
                <a:latin typeface="+mj-lt"/>
              </a:rPr>
              <a:t>António can’t pay for a private tutor, he wants to contact someone who can provide him with some proper study materials, that will make it easier to pass the class.</a:t>
            </a:r>
          </a:p>
          <a:p>
            <a:pPr marL="742950" lvl="1" indent="-285750">
              <a:buFont typeface="Wingdings" pitchFamily="2" charset="2"/>
              <a:buChar char="§"/>
            </a:pPr>
            <a:endParaRPr lang="en-US" sz="20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09322590-479D-BF42-8D4E-909F8CC3367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Personas</a:t>
            </a: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pic>
        <p:nvPicPr>
          <p:cNvPr id="1026" name="Picture 2">
            <a:extLst>
              <a:ext uri="{FF2B5EF4-FFF2-40B4-BE49-F238E27FC236}">
                <a16:creationId xmlns:a16="http://schemas.microsoft.com/office/drawing/2014/main" id="{FEA81820-63D3-A1C4-36D6-C0A191E25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687" y="885825"/>
            <a:ext cx="3618885" cy="2584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691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5</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6"/>
            <a:ext cx="7308851" cy="2862322"/>
          </a:xfrm>
          <a:prstGeom prst="rect">
            <a:avLst/>
          </a:prstGeom>
          <a:noFill/>
        </p:spPr>
        <p:txBody>
          <a:bodyPr wrap="square" rtlCol="0">
            <a:spAutoFit/>
          </a:bodyPr>
          <a:lstStyle/>
          <a:p>
            <a:pPr marL="342900" indent="-342900">
              <a:buFont typeface="Arial" panose="020B0604020202020204" pitchFamily="34" charset="0"/>
              <a:buChar char="•"/>
            </a:pPr>
            <a:r>
              <a:rPr lang="en-US" sz="2000" b="1">
                <a:latin typeface="+mj-lt"/>
              </a:rPr>
              <a:t>Mário Figueiredo</a:t>
            </a:r>
          </a:p>
          <a:p>
            <a:pPr marL="800100" lvl="1" indent="-342900">
              <a:buFont typeface="Arial" panose="020B0604020202020204" pitchFamily="34" charset="0"/>
              <a:buChar char="•"/>
            </a:pPr>
            <a:r>
              <a:rPr lang="en-US" sz="2000">
                <a:latin typeface="+mj-lt"/>
              </a:rPr>
              <a:t>25 years old;</a:t>
            </a:r>
          </a:p>
          <a:p>
            <a:pPr marL="800100" lvl="1" indent="-342900">
              <a:buFont typeface="Arial" panose="020B0604020202020204" pitchFamily="34" charset="0"/>
              <a:buChar char="•"/>
            </a:pPr>
            <a:r>
              <a:rPr lang="en-US" sz="2000">
                <a:latin typeface="+mj-lt"/>
              </a:rPr>
              <a:t>Currently developing his master’s thesis in cybersecurity at UA;</a:t>
            </a:r>
          </a:p>
          <a:p>
            <a:pPr marL="800100" lvl="1" indent="-342900">
              <a:buFont typeface="Arial" panose="020B0604020202020204" pitchFamily="34" charset="0"/>
              <a:buChar char="•"/>
            </a:pPr>
            <a:r>
              <a:rPr lang="en-US" sz="2000">
                <a:latin typeface="+mj-lt"/>
              </a:rPr>
              <a:t>He’s short of money to pay for his university fees;</a:t>
            </a:r>
          </a:p>
          <a:p>
            <a:pPr marL="800100" lvl="1" indent="-342900">
              <a:buFont typeface="Arial" panose="020B0604020202020204" pitchFamily="34" charset="0"/>
              <a:buChar char="•"/>
            </a:pPr>
            <a:r>
              <a:rPr lang="en-US" sz="2000">
                <a:latin typeface="+mj-lt"/>
              </a:rPr>
              <a:t>Mario is willing to share his Computer Science study notes, to anyone who is willing to pay the price for them, however he does not know where to publish and advertise them.</a:t>
            </a:r>
          </a:p>
          <a:p>
            <a:pPr marL="800100" lvl="1" indent="-342900">
              <a:buFont typeface="Arial" panose="020B0604020202020204" pitchFamily="34" charset="0"/>
              <a:buChar char="•"/>
            </a:pPr>
            <a:endParaRPr lang="en-US" sz="20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09322590-479D-BF42-8D4E-909F8CC3367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Personas</a:t>
            </a: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pic>
        <p:nvPicPr>
          <p:cNvPr id="2" name="Imagem 1">
            <a:extLst>
              <a:ext uri="{FF2B5EF4-FFF2-40B4-BE49-F238E27FC236}">
                <a16:creationId xmlns:a16="http://schemas.microsoft.com/office/drawing/2014/main" id="{CA244D69-F90C-1B51-B745-F592456CAA0D}"/>
              </a:ext>
            </a:extLst>
          </p:cNvPr>
          <p:cNvPicPr>
            <a:picLocks noChangeAspect="1"/>
          </p:cNvPicPr>
          <p:nvPr/>
        </p:nvPicPr>
        <p:blipFill>
          <a:blip r:embed="rId2"/>
          <a:stretch>
            <a:fillRect/>
          </a:stretch>
        </p:blipFill>
        <p:spPr>
          <a:xfrm>
            <a:off x="8263420" y="885825"/>
            <a:ext cx="3121423" cy="3316511"/>
          </a:xfrm>
          <a:prstGeom prst="rect">
            <a:avLst/>
          </a:prstGeom>
        </p:spPr>
      </p:pic>
    </p:spTree>
    <p:extLst>
      <p:ext uri="{BB962C8B-B14F-4D97-AF65-F5344CB8AC3E}">
        <p14:creationId xmlns:p14="http://schemas.microsoft.com/office/powerpoint/2010/main" val="489365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6</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Scenarios</a:t>
            </a: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graphicFrame>
        <p:nvGraphicFramePr>
          <p:cNvPr id="2" name="TextBox 7">
            <a:extLst>
              <a:ext uri="{FF2B5EF4-FFF2-40B4-BE49-F238E27FC236}">
                <a16:creationId xmlns:a16="http://schemas.microsoft.com/office/drawing/2014/main" id="{67F94211-1FB4-00B8-3492-A144C7E68A0F}"/>
              </a:ext>
            </a:extLst>
          </p:cNvPr>
          <p:cNvGraphicFramePr/>
          <p:nvPr>
            <p:extLst>
              <p:ext uri="{D42A27DB-BD31-4B8C-83A1-F6EECF244321}">
                <p14:modId xmlns:p14="http://schemas.microsoft.com/office/powerpoint/2010/main" val="3663857064"/>
              </p:ext>
            </p:extLst>
          </p:nvPr>
        </p:nvGraphicFramePr>
        <p:xfrm>
          <a:off x="825658" y="1710231"/>
          <a:ext cx="10540684" cy="3609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88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7</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Scenarios</a:t>
            </a: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graphicFrame>
        <p:nvGraphicFramePr>
          <p:cNvPr id="2" name="TextBox 7">
            <a:extLst>
              <a:ext uri="{FF2B5EF4-FFF2-40B4-BE49-F238E27FC236}">
                <a16:creationId xmlns:a16="http://schemas.microsoft.com/office/drawing/2014/main" id="{67F94211-1FB4-00B8-3492-A144C7E68A0F}"/>
              </a:ext>
            </a:extLst>
          </p:cNvPr>
          <p:cNvGraphicFramePr/>
          <p:nvPr>
            <p:extLst>
              <p:ext uri="{D42A27DB-BD31-4B8C-83A1-F6EECF244321}">
                <p14:modId xmlns:p14="http://schemas.microsoft.com/office/powerpoint/2010/main" val="1008737255"/>
              </p:ext>
            </p:extLst>
          </p:nvPr>
        </p:nvGraphicFramePr>
        <p:xfrm>
          <a:off x="825658" y="1710231"/>
          <a:ext cx="10540684" cy="3609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8790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8</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Tasks</a:t>
            </a:r>
          </a:p>
        </p:txBody>
      </p:sp>
      <p:sp>
        <p:nvSpPr>
          <p:cNvPr id="13"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sp>
        <p:nvSpPr>
          <p:cNvPr id="3" name="Rectangle 2">
            <a:extLst>
              <a:ext uri="{FF2B5EF4-FFF2-40B4-BE49-F238E27FC236}">
                <a16:creationId xmlns:a16="http://schemas.microsoft.com/office/drawing/2014/main" id="{30E02B1D-3C47-6B06-C522-53ACEBD5D5CD}"/>
              </a:ext>
            </a:extLst>
          </p:cNvPr>
          <p:cNvSpPr/>
          <p:nvPr/>
        </p:nvSpPr>
        <p:spPr>
          <a:xfrm>
            <a:off x="5220810" y="1288613"/>
            <a:ext cx="2080891" cy="10498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a:t>Check Tutor Profile</a:t>
            </a:r>
          </a:p>
        </p:txBody>
      </p:sp>
      <p:sp>
        <p:nvSpPr>
          <p:cNvPr id="7" name="Rectangle 6">
            <a:extLst>
              <a:ext uri="{FF2B5EF4-FFF2-40B4-BE49-F238E27FC236}">
                <a16:creationId xmlns:a16="http://schemas.microsoft.com/office/drawing/2014/main" id="{E574606E-5773-BD49-DFA1-35C3E2B273EE}"/>
              </a:ext>
            </a:extLst>
          </p:cNvPr>
          <p:cNvSpPr/>
          <p:nvPr/>
        </p:nvSpPr>
        <p:spPr>
          <a:xfrm>
            <a:off x="996593" y="3263054"/>
            <a:ext cx="2080891" cy="10498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a:t>Open website</a:t>
            </a:r>
          </a:p>
        </p:txBody>
      </p:sp>
      <p:sp>
        <p:nvSpPr>
          <p:cNvPr id="9" name="Rectangle 8">
            <a:extLst>
              <a:ext uri="{FF2B5EF4-FFF2-40B4-BE49-F238E27FC236}">
                <a16:creationId xmlns:a16="http://schemas.microsoft.com/office/drawing/2014/main" id="{6762C344-8760-5687-0695-D1978A2B0C05}"/>
              </a:ext>
            </a:extLst>
          </p:cNvPr>
          <p:cNvSpPr/>
          <p:nvPr/>
        </p:nvSpPr>
        <p:spPr>
          <a:xfrm>
            <a:off x="3912916" y="3263054"/>
            <a:ext cx="2080891" cy="10498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a:t>Scroll down to purchase tutoring</a:t>
            </a:r>
          </a:p>
        </p:txBody>
      </p:sp>
      <p:sp>
        <p:nvSpPr>
          <p:cNvPr id="10" name="Rectangle 9">
            <a:extLst>
              <a:ext uri="{FF2B5EF4-FFF2-40B4-BE49-F238E27FC236}">
                <a16:creationId xmlns:a16="http://schemas.microsoft.com/office/drawing/2014/main" id="{59408E3F-D7C5-5142-C22D-D6F423044965}"/>
              </a:ext>
            </a:extLst>
          </p:cNvPr>
          <p:cNvSpPr/>
          <p:nvPr/>
        </p:nvSpPr>
        <p:spPr>
          <a:xfrm>
            <a:off x="6656509" y="3263054"/>
            <a:ext cx="2080891" cy="10498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a:t>Press review </a:t>
            </a:r>
          </a:p>
          <a:p>
            <a:pPr algn="ctr"/>
            <a:r>
              <a:rPr lang="en-GB"/>
              <a:t>button</a:t>
            </a:r>
          </a:p>
        </p:txBody>
      </p:sp>
      <p:sp>
        <p:nvSpPr>
          <p:cNvPr id="18" name="TextBox 17">
            <a:extLst>
              <a:ext uri="{FF2B5EF4-FFF2-40B4-BE49-F238E27FC236}">
                <a16:creationId xmlns:a16="http://schemas.microsoft.com/office/drawing/2014/main" id="{76CA6E3B-03A2-B6F0-6194-DAFB3744977F}"/>
              </a:ext>
            </a:extLst>
          </p:cNvPr>
          <p:cNvSpPr txBox="1"/>
          <p:nvPr/>
        </p:nvSpPr>
        <p:spPr>
          <a:xfrm>
            <a:off x="2674093" y="3397957"/>
            <a:ext cx="429039" cy="369332"/>
          </a:xfrm>
          <a:prstGeom prst="rect">
            <a:avLst/>
          </a:prstGeom>
          <a:noFill/>
        </p:spPr>
        <p:txBody>
          <a:bodyPr wrap="square" rtlCol="0">
            <a:spAutoFit/>
          </a:bodyPr>
          <a:lstStyle/>
          <a:p>
            <a:r>
              <a:rPr lang="en-GB"/>
              <a:t>1</a:t>
            </a:r>
          </a:p>
        </p:txBody>
      </p:sp>
      <p:sp>
        <p:nvSpPr>
          <p:cNvPr id="19" name="TextBox 18">
            <a:extLst>
              <a:ext uri="{FF2B5EF4-FFF2-40B4-BE49-F238E27FC236}">
                <a16:creationId xmlns:a16="http://schemas.microsoft.com/office/drawing/2014/main" id="{D17C827F-226D-D494-AA8F-6E50070EBB6D}"/>
              </a:ext>
            </a:extLst>
          </p:cNvPr>
          <p:cNvSpPr txBox="1"/>
          <p:nvPr/>
        </p:nvSpPr>
        <p:spPr>
          <a:xfrm>
            <a:off x="5590416" y="3362993"/>
            <a:ext cx="429039" cy="369332"/>
          </a:xfrm>
          <a:prstGeom prst="rect">
            <a:avLst/>
          </a:prstGeom>
          <a:noFill/>
        </p:spPr>
        <p:txBody>
          <a:bodyPr wrap="square" rtlCol="0">
            <a:spAutoFit/>
          </a:bodyPr>
          <a:lstStyle/>
          <a:p>
            <a:r>
              <a:rPr lang="en-GB"/>
              <a:t>2</a:t>
            </a:r>
          </a:p>
        </p:txBody>
      </p:sp>
      <p:sp>
        <p:nvSpPr>
          <p:cNvPr id="20" name="TextBox 19">
            <a:extLst>
              <a:ext uri="{FF2B5EF4-FFF2-40B4-BE49-F238E27FC236}">
                <a16:creationId xmlns:a16="http://schemas.microsoft.com/office/drawing/2014/main" id="{E6CC66EB-AB85-0C9A-5535-191BFCC55A42}"/>
              </a:ext>
            </a:extLst>
          </p:cNvPr>
          <p:cNvSpPr txBox="1"/>
          <p:nvPr/>
        </p:nvSpPr>
        <p:spPr>
          <a:xfrm>
            <a:off x="8334009" y="3393853"/>
            <a:ext cx="429039" cy="369332"/>
          </a:xfrm>
          <a:prstGeom prst="rect">
            <a:avLst/>
          </a:prstGeom>
          <a:noFill/>
        </p:spPr>
        <p:txBody>
          <a:bodyPr wrap="square" rtlCol="0">
            <a:spAutoFit/>
          </a:bodyPr>
          <a:lstStyle/>
          <a:p>
            <a:r>
              <a:rPr lang="en-GB"/>
              <a:t>3</a:t>
            </a:r>
          </a:p>
        </p:txBody>
      </p:sp>
      <p:sp>
        <p:nvSpPr>
          <p:cNvPr id="21" name="TextBox 20">
            <a:extLst>
              <a:ext uri="{FF2B5EF4-FFF2-40B4-BE49-F238E27FC236}">
                <a16:creationId xmlns:a16="http://schemas.microsoft.com/office/drawing/2014/main" id="{934DB993-C79D-57A8-10FB-6294121A13D7}"/>
              </a:ext>
            </a:extLst>
          </p:cNvPr>
          <p:cNvSpPr txBox="1"/>
          <p:nvPr/>
        </p:nvSpPr>
        <p:spPr>
          <a:xfrm>
            <a:off x="6896806" y="1384324"/>
            <a:ext cx="429039" cy="369332"/>
          </a:xfrm>
          <a:prstGeom prst="rect">
            <a:avLst/>
          </a:prstGeom>
          <a:noFill/>
        </p:spPr>
        <p:txBody>
          <a:bodyPr wrap="square" rtlCol="0">
            <a:spAutoFit/>
          </a:bodyPr>
          <a:lstStyle/>
          <a:p>
            <a:r>
              <a:rPr lang="en-GB"/>
              <a:t>0</a:t>
            </a:r>
          </a:p>
        </p:txBody>
      </p:sp>
      <p:sp>
        <p:nvSpPr>
          <p:cNvPr id="36" name="Rectangle 35">
            <a:extLst>
              <a:ext uri="{FF2B5EF4-FFF2-40B4-BE49-F238E27FC236}">
                <a16:creationId xmlns:a16="http://schemas.microsoft.com/office/drawing/2014/main" id="{5672F611-B2DD-CEB7-42DD-75B2D8D5D24A}"/>
              </a:ext>
            </a:extLst>
          </p:cNvPr>
          <p:cNvSpPr/>
          <p:nvPr/>
        </p:nvSpPr>
        <p:spPr>
          <a:xfrm>
            <a:off x="9400102" y="3264843"/>
            <a:ext cx="2080891" cy="10498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a:t>Click a Tutor name</a:t>
            </a:r>
          </a:p>
        </p:txBody>
      </p:sp>
      <p:sp>
        <p:nvSpPr>
          <p:cNvPr id="37" name="TextBox 36">
            <a:extLst>
              <a:ext uri="{FF2B5EF4-FFF2-40B4-BE49-F238E27FC236}">
                <a16:creationId xmlns:a16="http://schemas.microsoft.com/office/drawing/2014/main" id="{2F652119-E909-A6B7-EDC5-74033597AAB9}"/>
              </a:ext>
            </a:extLst>
          </p:cNvPr>
          <p:cNvSpPr txBox="1"/>
          <p:nvPr/>
        </p:nvSpPr>
        <p:spPr>
          <a:xfrm>
            <a:off x="11077602" y="3395642"/>
            <a:ext cx="429039" cy="369332"/>
          </a:xfrm>
          <a:prstGeom prst="rect">
            <a:avLst/>
          </a:prstGeom>
          <a:noFill/>
        </p:spPr>
        <p:txBody>
          <a:bodyPr wrap="square" rtlCol="0">
            <a:spAutoFit/>
          </a:bodyPr>
          <a:lstStyle/>
          <a:p>
            <a:r>
              <a:rPr lang="en-GB"/>
              <a:t>4</a:t>
            </a:r>
          </a:p>
        </p:txBody>
      </p:sp>
      <p:cxnSp>
        <p:nvCxnSpPr>
          <p:cNvPr id="47" name="Connector: Elbow 46">
            <a:extLst>
              <a:ext uri="{FF2B5EF4-FFF2-40B4-BE49-F238E27FC236}">
                <a16:creationId xmlns:a16="http://schemas.microsoft.com/office/drawing/2014/main" id="{84677B3B-D474-E50C-E481-E1E8C7967C00}"/>
              </a:ext>
            </a:extLst>
          </p:cNvPr>
          <p:cNvCxnSpPr>
            <a:stCxn id="3" idx="2"/>
            <a:endCxn id="7" idx="0"/>
          </p:cNvCxnSpPr>
          <p:nvPr/>
        </p:nvCxnSpPr>
        <p:spPr>
          <a:xfrm rot="5400000">
            <a:off x="3686837" y="688634"/>
            <a:ext cx="924623" cy="422421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1DB388C6-FEB7-E0B9-89D3-06015CD0E237}"/>
              </a:ext>
            </a:extLst>
          </p:cNvPr>
          <p:cNvCxnSpPr>
            <a:stCxn id="3" idx="2"/>
            <a:endCxn id="36" idx="0"/>
          </p:cNvCxnSpPr>
          <p:nvPr/>
        </p:nvCxnSpPr>
        <p:spPr>
          <a:xfrm rot="16200000" flipH="1">
            <a:off x="7887696" y="711991"/>
            <a:ext cx="926412" cy="417929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A8B8115-0999-8548-FF7B-34FEE2271921}"/>
              </a:ext>
            </a:extLst>
          </p:cNvPr>
          <p:cNvCxnSpPr>
            <a:stCxn id="3" idx="2"/>
            <a:endCxn id="9" idx="0"/>
          </p:cNvCxnSpPr>
          <p:nvPr/>
        </p:nvCxnSpPr>
        <p:spPr>
          <a:xfrm rot="5400000">
            <a:off x="5144998" y="2146795"/>
            <a:ext cx="924623" cy="130789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258A962-7966-220E-4EC3-1793E94DD732}"/>
              </a:ext>
            </a:extLst>
          </p:cNvPr>
          <p:cNvCxnSpPr>
            <a:stCxn id="3" idx="2"/>
            <a:endCxn id="10" idx="0"/>
          </p:cNvCxnSpPr>
          <p:nvPr/>
        </p:nvCxnSpPr>
        <p:spPr>
          <a:xfrm rot="16200000" flipH="1">
            <a:off x="6516794" y="2082892"/>
            <a:ext cx="924623" cy="143569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E47D40D-4B87-CAD4-C234-503CB5D8C621}"/>
              </a:ext>
            </a:extLst>
          </p:cNvPr>
          <p:cNvSpPr txBox="1"/>
          <p:nvPr/>
        </p:nvSpPr>
        <p:spPr>
          <a:xfrm>
            <a:off x="7211328" y="1905386"/>
            <a:ext cx="2279149" cy="769441"/>
          </a:xfrm>
          <a:prstGeom prst="rect">
            <a:avLst/>
          </a:prstGeom>
          <a:noFill/>
        </p:spPr>
        <p:txBody>
          <a:bodyPr wrap="square" rtlCol="0">
            <a:spAutoFit/>
          </a:bodyPr>
          <a:lstStyle/>
          <a:p>
            <a:pPr algn="ctr"/>
            <a:r>
              <a:rPr lang="en-GB" sz="1100"/>
              <a:t>Plan 0:</a:t>
            </a:r>
          </a:p>
          <a:p>
            <a:pPr algn="ctr"/>
            <a:r>
              <a:rPr lang="en-GB" sz="1100"/>
              <a:t>1-2-3-4</a:t>
            </a:r>
            <a:br>
              <a:rPr lang="en-GB" sz="1100"/>
            </a:br>
            <a:r>
              <a:rPr lang="en-GB" sz="1100"/>
              <a:t>Skip 3 if clicked a tutor name in purchase tutoring page</a:t>
            </a:r>
          </a:p>
        </p:txBody>
      </p:sp>
      <p:sp>
        <p:nvSpPr>
          <p:cNvPr id="59" name="Rectangle 58">
            <a:extLst>
              <a:ext uri="{FF2B5EF4-FFF2-40B4-BE49-F238E27FC236}">
                <a16:creationId xmlns:a16="http://schemas.microsoft.com/office/drawing/2014/main" id="{B91B5511-4D54-DEF3-3E1E-0A47947CB0F9}"/>
              </a:ext>
            </a:extLst>
          </p:cNvPr>
          <p:cNvSpPr/>
          <p:nvPr/>
        </p:nvSpPr>
        <p:spPr>
          <a:xfrm>
            <a:off x="3912916" y="4775086"/>
            <a:ext cx="2080891" cy="10498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a:t>Choose a tutor</a:t>
            </a:r>
          </a:p>
        </p:txBody>
      </p:sp>
      <p:sp>
        <p:nvSpPr>
          <p:cNvPr id="60" name="TextBox 59">
            <a:extLst>
              <a:ext uri="{FF2B5EF4-FFF2-40B4-BE49-F238E27FC236}">
                <a16:creationId xmlns:a16="http://schemas.microsoft.com/office/drawing/2014/main" id="{C565826D-1109-D8CA-DD3C-0ED95AF00015}"/>
              </a:ext>
            </a:extLst>
          </p:cNvPr>
          <p:cNvSpPr txBox="1"/>
          <p:nvPr/>
        </p:nvSpPr>
        <p:spPr>
          <a:xfrm>
            <a:off x="5590416" y="4875025"/>
            <a:ext cx="607779" cy="369332"/>
          </a:xfrm>
          <a:prstGeom prst="rect">
            <a:avLst/>
          </a:prstGeom>
          <a:noFill/>
        </p:spPr>
        <p:txBody>
          <a:bodyPr wrap="square" rtlCol="0">
            <a:spAutoFit/>
          </a:bodyPr>
          <a:lstStyle/>
          <a:p>
            <a:r>
              <a:rPr lang="en-GB"/>
              <a:t>2.1</a:t>
            </a:r>
          </a:p>
        </p:txBody>
      </p:sp>
      <p:cxnSp>
        <p:nvCxnSpPr>
          <p:cNvPr id="62" name="Straight Connector 61">
            <a:extLst>
              <a:ext uri="{FF2B5EF4-FFF2-40B4-BE49-F238E27FC236}">
                <a16:creationId xmlns:a16="http://schemas.microsoft.com/office/drawing/2014/main" id="{B2C284A8-AD8A-AC4B-6945-1AA056C6E8D6}"/>
              </a:ext>
            </a:extLst>
          </p:cNvPr>
          <p:cNvCxnSpPr>
            <a:stCxn id="9" idx="2"/>
            <a:endCxn id="59" idx="0"/>
          </p:cNvCxnSpPr>
          <p:nvPr/>
        </p:nvCxnSpPr>
        <p:spPr>
          <a:xfrm>
            <a:off x="4953362" y="4312872"/>
            <a:ext cx="0" cy="4622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3796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9</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199370"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Tasks</a:t>
            </a:r>
          </a:p>
        </p:txBody>
      </p:sp>
      <p:sp>
        <p:nvSpPr>
          <p:cNvPr id="13"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sp>
        <p:nvSpPr>
          <p:cNvPr id="3" name="Rectangle 2">
            <a:extLst>
              <a:ext uri="{FF2B5EF4-FFF2-40B4-BE49-F238E27FC236}">
                <a16:creationId xmlns:a16="http://schemas.microsoft.com/office/drawing/2014/main" id="{30E02B1D-3C47-6B06-C522-53ACEBD5D5CD}"/>
              </a:ext>
            </a:extLst>
          </p:cNvPr>
          <p:cNvSpPr/>
          <p:nvPr/>
        </p:nvSpPr>
        <p:spPr>
          <a:xfrm>
            <a:off x="5586291" y="1468670"/>
            <a:ext cx="1471733" cy="742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a:t>Purchase Tutoring</a:t>
            </a:r>
          </a:p>
        </p:txBody>
      </p:sp>
      <p:sp>
        <p:nvSpPr>
          <p:cNvPr id="7" name="Rectangle 6">
            <a:extLst>
              <a:ext uri="{FF2B5EF4-FFF2-40B4-BE49-F238E27FC236}">
                <a16:creationId xmlns:a16="http://schemas.microsoft.com/office/drawing/2014/main" id="{E574606E-5773-BD49-DFA1-35C3E2B273EE}"/>
              </a:ext>
            </a:extLst>
          </p:cNvPr>
          <p:cNvSpPr/>
          <p:nvPr/>
        </p:nvSpPr>
        <p:spPr>
          <a:xfrm>
            <a:off x="1155119" y="3263054"/>
            <a:ext cx="1313674" cy="662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a:t>Open website</a:t>
            </a:r>
          </a:p>
        </p:txBody>
      </p:sp>
      <p:sp>
        <p:nvSpPr>
          <p:cNvPr id="9" name="Rectangle 8">
            <a:extLst>
              <a:ext uri="{FF2B5EF4-FFF2-40B4-BE49-F238E27FC236}">
                <a16:creationId xmlns:a16="http://schemas.microsoft.com/office/drawing/2014/main" id="{6762C344-8760-5687-0695-D1978A2B0C05}"/>
              </a:ext>
            </a:extLst>
          </p:cNvPr>
          <p:cNvSpPr/>
          <p:nvPr/>
        </p:nvSpPr>
        <p:spPr>
          <a:xfrm>
            <a:off x="2882704" y="3263054"/>
            <a:ext cx="1595364" cy="662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a:t>Scroll down to purchase tutoring</a:t>
            </a:r>
          </a:p>
        </p:txBody>
      </p:sp>
      <p:sp>
        <p:nvSpPr>
          <p:cNvPr id="10" name="Rectangle 9">
            <a:extLst>
              <a:ext uri="{FF2B5EF4-FFF2-40B4-BE49-F238E27FC236}">
                <a16:creationId xmlns:a16="http://schemas.microsoft.com/office/drawing/2014/main" id="{59408E3F-D7C5-5142-C22D-D6F423044965}"/>
              </a:ext>
            </a:extLst>
          </p:cNvPr>
          <p:cNvSpPr/>
          <p:nvPr/>
        </p:nvSpPr>
        <p:spPr>
          <a:xfrm>
            <a:off x="4824728" y="3263054"/>
            <a:ext cx="1313674" cy="662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a:t>Press Review button</a:t>
            </a:r>
          </a:p>
        </p:txBody>
      </p:sp>
      <p:sp>
        <p:nvSpPr>
          <p:cNvPr id="18" name="TextBox 17">
            <a:extLst>
              <a:ext uri="{FF2B5EF4-FFF2-40B4-BE49-F238E27FC236}">
                <a16:creationId xmlns:a16="http://schemas.microsoft.com/office/drawing/2014/main" id="{76CA6E3B-03A2-B6F0-6194-DAFB3744977F}"/>
              </a:ext>
            </a:extLst>
          </p:cNvPr>
          <p:cNvSpPr txBox="1"/>
          <p:nvPr/>
        </p:nvSpPr>
        <p:spPr>
          <a:xfrm>
            <a:off x="2223587" y="3238253"/>
            <a:ext cx="270854" cy="307777"/>
          </a:xfrm>
          <a:prstGeom prst="rect">
            <a:avLst/>
          </a:prstGeom>
          <a:noFill/>
        </p:spPr>
        <p:txBody>
          <a:bodyPr wrap="square" rtlCol="0">
            <a:spAutoFit/>
          </a:bodyPr>
          <a:lstStyle/>
          <a:p>
            <a:r>
              <a:rPr lang="en-GB" sz="1400"/>
              <a:t>1</a:t>
            </a:r>
          </a:p>
        </p:txBody>
      </p:sp>
      <p:sp>
        <p:nvSpPr>
          <p:cNvPr id="19" name="TextBox 18">
            <a:extLst>
              <a:ext uri="{FF2B5EF4-FFF2-40B4-BE49-F238E27FC236}">
                <a16:creationId xmlns:a16="http://schemas.microsoft.com/office/drawing/2014/main" id="{D17C827F-226D-D494-AA8F-6E50070EBB6D}"/>
              </a:ext>
            </a:extLst>
          </p:cNvPr>
          <p:cNvSpPr txBox="1"/>
          <p:nvPr/>
        </p:nvSpPr>
        <p:spPr>
          <a:xfrm>
            <a:off x="4174503" y="3234147"/>
            <a:ext cx="270854" cy="307777"/>
          </a:xfrm>
          <a:prstGeom prst="rect">
            <a:avLst/>
          </a:prstGeom>
          <a:noFill/>
        </p:spPr>
        <p:txBody>
          <a:bodyPr wrap="square" rtlCol="0">
            <a:spAutoFit/>
          </a:bodyPr>
          <a:lstStyle/>
          <a:p>
            <a:r>
              <a:rPr lang="en-GB" sz="1400"/>
              <a:t>2</a:t>
            </a:r>
          </a:p>
        </p:txBody>
      </p:sp>
      <p:sp>
        <p:nvSpPr>
          <p:cNvPr id="20" name="TextBox 19">
            <a:extLst>
              <a:ext uri="{FF2B5EF4-FFF2-40B4-BE49-F238E27FC236}">
                <a16:creationId xmlns:a16="http://schemas.microsoft.com/office/drawing/2014/main" id="{E6CC66EB-AB85-0C9A-5535-191BFCC55A42}"/>
              </a:ext>
            </a:extLst>
          </p:cNvPr>
          <p:cNvSpPr txBox="1"/>
          <p:nvPr/>
        </p:nvSpPr>
        <p:spPr>
          <a:xfrm>
            <a:off x="5893196" y="3234149"/>
            <a:ext cx="270854" cy="307777"/>
          </a:xfrm>
          <a:prstGeom prst="rect">
            <a:avLst/>
          </a:prstGeom>
          <a:noFill/>
        </p:spPr>
        <p:txBody>
          <a:bodyPr wrap="square" rtlCol="0">
            <a:spAutoFit/>
          </a:bodyPr>
          <a:lstStyle/>
          <a:p>
            <a:r>
              <a:rPr lang="en-GB" sz="1400"/>
              <a:t>3</a:t>
            </a:r>
          </a:p>
        </p:txBody>
      </p:sp>
      <p:sp>
        <p:nvSpPr>
          <p:cNvPr id="21" name="TextBox 20">
            <a:extLst>
              <a:ext uri="{FF2B5EF4-FFF2-40B4-BE49-F238E27FC236}">
                <a16:creationId xmlns:a16="http://schemas.microsoft.com/office/drawing/2014/main" id="{934DB993-C79D-57A8-10FB-6294121A13D7}"/>
              </a:ext>
            </a:extLst>
          </p:cNvPr>
          <p:cNvSpPr txBox="1"/>
          <p:nvPr/>
        </p:nvSpPr>
        <p:spPr>
          <a:xfrm>
            <a:off x="6754581" y="1463314"/>
            <a:ext cx="303443" cy="338554"/>
          </a:xfrm>
          <a:prstGeom prst="rect">
            <a:avLst/>
          </a:prstGeom>
          <a:noFill/>
        </p:spPr>
        <p:txBody>
          <a:bodyPr wrap="square" rtlCol="0">
            <a:spAutoFit/>
          </a:bodyPr>
          <a:lstStyle/>
          <a:p>
            <a:r>
              <a:rPr lang="en-GB" sz="1600"/>
              <a:t>0</a:t>
            </a:r>
          </a:p>
        </p:txBody>
      </p:sp>
      <p:sp>
        <p:nvSpPr>
          <p:cNvPr id="36" name="Rectangle 35">
            <a:extLst>
              <a:ext uri="{FF2B5EF4-FFF2-40B4-BE49-F238E27FC236}">
                <a16:creationId xmlns:a16="http://schemas.microsoft.com/office/drawing/2014/main" id="{5672F611-B2DD-CEB7-42DD-75B2D8D5D24A}"/>
              </a:ext>
            </a:extLst>
          </p:cNvPr>
          <p:cNvSpPr/>
          <p:nvPr/>
        </p:nvSpPr>
        <p:spPr>
          <a:xfrm>
            <a:off x="6478760" y="3264843"/>
            <a:ext cx="1313674" cy="662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a:t>Press add to cart button</a:t>
            </a:r>
          </a:p>
        </p:txBody>
      </p:sp>
      <p:sp>
        <p:nvSpPr>
          <p:cNvPr id="37" name="TextBox 36">
            <a:extLst>
              <a:ext uri="{FF2B5EF4-FFF2-40B4-BE49-F238E27FC236}">
                <a16:creationId xmlns:a16="http://schemas.microsoft.com/office/drawing/2014/main" id="{2F652119-E909-A6B7-EDC5-74033597AAB9}"/>
              </a:ext>
            </a:extLst>
          </p:cNvPr>
          <p:cNvSpPr txBox="1"/>
          <p:nvPr/>
        </p:nvSpPr>
        <p:spPr>
          <a:xfrm>
            <a:off x="7547228" y="3235938"/>
            <a:ext cx="270854" cy="307777"/>
          </a:xfrm>
          <a:prstGeom prst="rect">
            <a:avLst/>
          </a:prstGeom>
          <a:noFill/>
        </p:spPr>
        <p:txBody>
          <a:bodyPr wrap="square" rtlCol="0">
            <a:spAutoFit/>
          </a:bodyPr>
          <a:lstStyle/>
          <a:p>
            <a:r>
              <a:rPr lang="en-GB" sz="1400"/>
              <a:t>4</a:t>
            </a:r>
          </a:p>
        </p:txBody>
      </p:sp>
      <p:sp>
        <p:nvSpPr>
          <p:cNvPr id="58" name="TextBox 57">
            <a:extLst>
              <a:ext uri="{FF2B5EF4-FFF2-40B4-BE49-F238E27FC236}">
                <a16:creationId xmlns:a16="http://schemas.microsoft.com/office/drawing/2014/main" id="{BE47D40D-4B87-CAD4-C234-503CB5D8C621}"/>
              </a:ext>
            </a:extLst>
          </p:cNvPr>
          <p:cNvSpPr txBox="1"/>
          <p:nvPr/>
        </p:nvSpPr>
        <p:spPr>
          <a:xfrm>
            <a:off x="7216131" y="1823680"/>
            <a:ext cx="2074338" cy="738664"/>
          </a:xfrm>
          <a:prstGeom prst="rect">
            <a:avLst/>
          </a:prstGeom>
          <a:noFill/>
        </p:spPr>
        <p:txBody>
          <a:bodyPr wrap="square" rtlCol="0">
            <a:spAutoFit/>
          </a:bodyPr>
          <a:lstStyle/>
          <a:p>
            <a:pPr algn="ctr"/>
            <a:r>
              <a:rPr lang="en-GB" sz="1050"/>
              <a:t>Plan 0:</a:t>
            </a:r>
          </a:p>
          <a:p>
            <a:pPr algn="ctr"/>
            <a:r>
              <a:rPr lang="en-GB" sz="1050"/>
              <a:t>1-2-3-4-5-6</a:t>
            </a:r>
            <a:br>
              <a:rPr lang="en-GB" sz="1050"/>
            </a:br>
            <a:r>
              <a:rPr lang="en-GB" sz="1050"/>
              <a:t>Skip 3 if add to cart was pressed in purchase tutoring </a:t>
            </a:r>
          </a:p>
        </p:txBody>
      </p:sp>
      <p:sp>
        <p:nvSpPr>
          <p:cNvPr id="25" name="Rectangle 24">
            <a:extLst>
              <a:ext uri="{FF2B5EF4-FFF2-40B4-BE49-F238E27FC236}">
                <a16:creationId xmlns:a16="http://schemas.microsoft.com/office/drawing/2014/main" id="{70D00D6E-ADDF-D2A7-8F02-4CCDB6060A97}"/>
              </a:ext>
            </a:extLst>
          </p:cNvPr>
          <p:cNvSpPr/>
          <p:nvPr/>
        </p:nvSpPr>
        <p:spPr>
          <a:xfrm>
            <a:off x="8107144" y="3263053"/>
            <a:ext cx="1313674" cy="662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a:t>Open cart</a:t>
            </a:r>
          </a:p>
        </p:txBody>
      </p:sp>
      <p:sp>
        <p:nvSpPr>
          <p:cNvPr id="26" name="TextBox 25">
            <a:extLst>
              <a:ext uri="{FF2B5EF4-FFF2-40B4-BE49-F238E27FC236}">
                <a16:creationId xmlns:a16="http://schemas.microsoft.com/office/drawing/2014/main" id="{00FEB4EC-4B95-50F8-0016-CBE0BA6D7339}"/>
              </a:ext>
            </a:extLst>
          </p:cNvPr>
          <p:cNvSpPr txBox="1"/>
          <p:nvPr/>
        </p:nvSpPr>
        <p:spPr>
          <a:xfrm>
            <a:off x="9175612" y="3234148"/>
            <a:ext cx="270854" cy="307777"/>
          </a:xfrm>
          <a:prstGeom prst="rect">
            <a:avLst/>
          </a:prstGeom>
          <a:noFill/>
        </p:spPr>
        <p:txBody>
          <a:bodyPr wrap="square" rtlCol="0">
            <a:spAutoFit/>
          </a:bodyPr>
          <a:lstStyle/>
          <a:p>
            <a:r>
              <a:rPr lang="en-GB" sz="1400"/>
              <a:t>5</a:t>
            </a:r>
          </a:p>
        </p:txBody>
      </p:sp>
      <p:sp>
        <p:nvSpPr>
          <p:cNvPr id="34" name="Rectangle 33">
            <a:extLst>
              <a:ext uri="{FF2B5EF4-FFF2-40B4-BE49-F238E27FC236}">
                <a16:creationId xmlns:a16="http://schemas.microsoft.com/office/drawing/2014/main" id="{304BE56F-466B-F5AB-2333-A854620CC41D}"/>
              </a:ext>
            </a:extLst>
          </p:cNvPr>
          <p:cNvSpPr/>
          <p:nvPr/>
        </p:nvSpPr>
        <p:spPr>
          <a:xfrm>
            <a:off x="2882705" y="4499504"/>
            <a:ext cx="1562652" cy="662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a:t>Choose a tutor</a:t>
            </a:r>
          </a:p>
        </p:txBody>
      </p:sp>
      <p:sp>
        <p:nvSpPr>
          <p:cNvPr id="35" name="TextBox 34">
            <a:extLst>
              <a:ext uri="{FF2B5EF4-FFF2-40B4-BE49-F238E27FC236}">
                <a16:creationId xmlns:a16="http://schemas.microsoft.com/office/drawing/2014/main" id="{58760278-869F-157C-3AD2-8A9267175531}"/>
              </a:ext>
            </a:extLst>
          </p:cNvPr>
          <p:cNvSpPr txBox="1"/>
          <p:nvPr/>
        </p:nvSpPr>
        <p:spPr>
          <a:xfrm>
            <a:off x="4073195" y="4450360"/>
            <a:ext cx="418988" cy="307777"/>
          </a:xfrm>
          <a:prstGeom prst="rect">
            <a:avLst/>
          </a:prstGeom>
          <a:noFill/>
        </p:spPr>
        <p:txBody>
          <a:bodyPr wrap="square" rtlCol="0">
            <a:spAutoFit/>
          </a:bodyPr>
          <a:lstStyle/>
          <a:p>
            <a:r>
              <a:rPr lang="en-GB" sz="1400"/>
              <a:t>2.1</a:t>
            </a:r>
          </a:p>
        </p:txBody>
      </p:sp>
      <p:cxnSp>
        <p:nvCxnSpPr>
          <p:cNvPr id="38" name="Straight Connector 37">
            <a:extLst>
              <a:ext uri="{FF2B5EF4-FFF2-40B4-BE49-F238E27FC236}">
                <a16:creationId xmlns:a16="http://schemas.microsoft.com/office/drawing/2014/main" id="{0A00A86F-311D-412F-268A-C4677F918E64}"/>
              </a:ext>
            </a:extLst>
          </p:cNvPr>
          <p:cNvCxnSpPr>
            <a:cxnSpLocks/>
            <a:stCxn id="9" idx="2"/>
            <a:endCxn id="34" idx="0"/>
          </p:cNvCxnSpPr>
          <p:nvPr/>
        </p:nvCxnSpPr>
        <p:spPr>
          <a:xfrm flipH="1">
            <a:off x="3664031" y="3925808"/>
            <a:ext cx="16355" cy="573696"/>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63B5650-F450-1598-D69E-CC7F24B7ED40}"/>
              </a:ext>
            </a:extLst>
          </p:cNvPr>
          <p:cNvSpPr/>
          <p:nvPr/>
        </p:nvSpPr>
        <p:spPr>
          <a:xfrm>
            <a:off x="8107144" y="4486558"/>
            <a:ext cx="1313674" cy="662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a:t>Checkout</a:t>
            </a:r>
          </a:p>
        </p:txBody>
      </p:sp>
      <p:sp>
        <p:nvSpPr>
          <p:cNvPr id="40" name="TextBox 39">
            <a:extLst>
              <a:ext uri="{FF2B5EF4-FFF2-40B4-BE49-F238E27FC236}">
                <a16:creationId xmlns:a16="http://schemas.microsoft.com/office/drawing/2014/main" id="{B7468A81-7259-7084-C5E2-22150F21E77E}"/>
              </a:ext>
            </a:extLst>
          </p:cNvPr>
          <p:cNvSpPr txBox="1"/>
          <p:nvPr/>
        </p:nvSpPr>
        <p:spPr>
          <a:xfrm>
            <a:off x="9027478" y="4437414"/>
            <a:ext cx="418988" cy="307777"/>
          </a:xfrm>
          <a:prstGeom prst="rect">
            <a:avLst/>
          </a:prstGeom>
          <a:noFill/>
        </p:spPr>
        <p:txBody>
          <a:bodyPr wrap="square" rtlCol="0">
            <a:spAutoFit/>
          </a:bodyPr>
          <a:lstStyle/>
          <a:p>
            <a:r>
              <a:rPr lang="en-GB" sz="1400"/>
              <a:t>5.1</a:t>
            </a:r>
          </a:p>
        </p:txBody>
      </p:sp>
      <p:cxnSp>
        <p:nvCxnSpPr>
          <p:cNvPr id="41" name="Straight Connector 40">
            <a:extLst>
              <a:ext uri="{FF2B5EF4-FFF2-40B4-BE49-F238E27FC236}">
                <a16:creationId xmlns:a16="http://schemas.microsoft.com/office/drawing/2014/main" id="{CE928B9D-84D4-87CA-3FE7-A5C3393E859C}"/>
              </a:ext>
            </a:extLst>
          </p:cNvPr>
          <p:cNvCxnSpPr>
            <a:cxnSpLocks/>
            <a:stCxn id="25" idx="2"/>
            <a:endCxn id="39" idx="0"/>
          </p:cNvCxnSpPr>
          <p:nvPr/>
        </p:nvCxnSpPr>
        <p:spPr>
          <a:xfrm>
            <a:off x="8763981" y="3925807"/>
            <a:ext cx="0" cy="560751"/>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D3DEB82-70C8-7B59-56B6-0D4C30618A84}"/>
              </a:ext>
            </a:extLst>
          </p:cNvPr>
          <p:cNvSpPr/>
          <p:nvPr/>
        </p:nvSpPr>
        <p:spPr>
          <a:xfrm>
            <a:off x="9793126" y="3257697"/>
            <a:ext cx="1313674" cy="662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a:t>Add payment info</a:t>
            </a:r>
          </a:p>
        </p:txBody>
      </p:sp>
      <p:sp>
        <p:nvSpPr>
          <p:cNvPr id="43" name="TextBox 42">
            <a:extLst>
              <a:ext uri="{FF2B5EF4-FFF2-40B4-BE49-F238E27FC236}">
                <a16:creationId xmlns:a16="http://schemas.microsoft.com/office/drawing/2014/main" id="{BF443CD7-97ED-E781-6E9D-B585D44C5DC9}"/>
              </a:ext>
            </a:extLst>
          </p:cNvPr>
          <p:cNvSpPr txBox="1"/>
          <p:nvPr/>
        </p:nvSpPr>
        <p:spPr>
          <a:xfrm>
            <a:off x="10861594" y="3228792"/>
            <a:ext cx="270854" cy="307777"/>
          </a:xfrm>
          <a:prstGeom prst="rect">
            <a:avLst/>
          </a:prstGeom>
          <a:noFill/>
        </p:spPr>
        <p:txBody>
          <a:bodyPr wrap="square" rtlCol="0">
            <a:spAutoFit/>
          </a:bodyPr>
          <a:lstStyle/>
          <a:p>
            <a:r>
              <a:rPr lang="en-GB" sz="1400"/>
              <a:t>6</a:t>
            </a:r>
          </a:p>
        </p:txBody>
      </p:sp>
      <p:cxnSp>
        <p:nvCxnSpPr>
          <p:cNvPr id="66" name="Connector: Elbow 65">
            <a:extLst>
              <a:ext uri="{FF2B5EF4-FFF2-40B4-BE49-F238E27FC236}">
                <a16:creationId xmlns:a16="http://schemas.microsoft.com/office/drawing/2014/main" id="{BBDB8394-2AB6-3675-E849-A157984FBD89}"/>
              </a:ext>
            </a:extLst>
          </p:cNvPr>
          <p:cNvCxnSpPr>
            <a:cxnSpLocks/>
            <a:stCxn id="3" idx="2"/>
            <a:endCxn id="7" idx="0"/>
          </p:cNvCxnSpPr>
          <p:nvPr/>
        </p:nvCxnSpPr>
        <p:spPr>
          <a:xfrm rot="5400000">
            <a:off x="3541113" y="482008"/>
            <a:ext cx="1051889" cy="451020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71CB36CA-C0E6-85C2-075E-907E5FAC26A1}"/>
              </a:ext>
            </a:extLst>
          </p:cNvPr>
          <p:cNvCxnSpPr>
            <a:cxnSpLocks/>
            <a:stCxn id="3" idx="2"/>
            <a:endCxn id="9" idx="0"/>
          </p:cNvCxnSpPr>
          <p:nvPr/>
        </p:nvCxnSpPr>
        <p:spPr>
          <a:xfrm rot="5400000">
            <a:off x="4475328" y="1416223"/>
            <a:ext cx="1051889" cy="264177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DFD0ED2C-D04A-6F5D-441F-19DEF1C9589B}"/>
              </a:ext>
            </a:extLst>
          </p:cNvPr>
          <p:cNvCxnSpPr>
            <a:cxnSpLocks/>
            <a:stCxn id="3" idx="2"/>
            <a:endCxn id="10" idx="0"/>
          </p:cNvCxnSpPr>
          <p:nvPr/>
        </p:nvCxnSpPr>
        <p:spPr>
          <a:xfrm rot="5400000">
            <a:off x="5375918" y="2316813"/>
            <a:ext cx="1051889" cy="84059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4A936519-185B-0264-61C8-63B038E1A9A4}"/>
              </a:ext>
            </a:extLst>
          </p:cNvPr>
          <p:cNvCxnSpPr>
            <a:cxnSpLocks/>
            <a:stCxn id="3" idx="2"/>
            <a:endCxn id="36" idx="0"/>
          </p:cNvCxnSpPr>
          <p:nvPr/>
        </p:nvCxnSpPr>
        <p:spPr>
          <a:xfrm rot="16200000" flipH="1">
            <a:off x="6202038" y="2331284"/>
            <a:ext cx="1053678" cy="81343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40E9D3DF-D605-97BE-AF22-F6043DEEDCB8}"/>
              </a:ext>
            </a:extLst>
          </p:cNvPr>
          <p:cNvCxnSpPr>
            <a:cxnSpLocks/>
            <a:stCxn id="3" idx="2"/>
            <a:endCxn id="25" idx="0"/>
          </p:cNvCxnSpPr>
          <p:nvPr/>
        </p:nvCxnSpPr>
        <p:spPr>
          <a:xfrm rot="16200000" flipH="1">
            <a:off x="7017125" y="1516197"/>
            <a:ext cx="1051888" cy="244182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D8852449-2711-9DD0-D713-71F4315AF0C2}"/>
              </a:ext>
            </a:extLst>
          </p:cNvPr>
          <p:cNvCxnSpPr>
            <a:cxnSpLocks/>
            <a:stCxn id="3" idx="2"/>
            <a:endCxn id="42" idx="0"/>
          </p:cNvCxnSpPr>
          <p:nvPr/>
        </p:nvCxnSpPr>
        <p:spPr>
          <a:xfrm rot="16200000" flipH="1">
            <a:off x="7862794" y="670528"/>
            <a:ext cx="1046532" cy="4127805"/>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0377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c9155701-7324-43ba-bcae-b8d86fd719f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43A2039014A74A82171A786927D584" ma:contentTypeVersion="15" ma:contentTypeDescription="Create a new document." ma:contentTypeScope="" ma:versionID="be490f94e7ddebadab5b8c0bc5601dca">
  <xsd:schema xmlns:xsd="http://www.w3.org/2001/XMLSchema" xmlns:xs="http://www.w3.org/2001/XMLSchema" xmlns:p="http://schemas.microsoft.com/office/2006/metadata/properties" xmlns:ns3="c9155701-7324-43ba-bcae-b8d86fd719f0" xmlns:ns4="34e59911-623b-4d42-a9bf-7345297eb4f9" targetNamespace="http://schemas.microsoft.com/office/2006/metadata/properties" ma:root="true" ma:fieldsID="a191b98f258cde0e339691d431723177" ns3:_="" ns4:_="">
    <xsd:import namespace="c9155701-7324-43ba-bcae-b8d86fd719f0"/>
    <xsd:import namespace="34e59911-623b-4d42-a9bf-7345297eb4f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element ref="ns3:MediaServiceDateTaken"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155701-7324-43ba-bcae-b8d86fd719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4e59911-623b-4d42-a9bf-7345297eb4f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A90B6F-3B13-4F9F-9862-5CE252F629C9}">
  <ds:schemaRefs>
    <ds:schemaRef ds:uri="http://schemas.microsoft.com/sharepoint/v3/contenttype/forms"/>
  </ds:schemaRefs>
</ds:datastoreItem>
</file>

<file path=customXml/itemProps2.xml><?xml version="1.0" encoding="utf-8"?>
<ds:datastoreItem xmlns:ds="http://schemas.openxmlformats.org/officeDocument/2006/customXml" ds:itemID="{1AA690F5-2A6B-436A-A69D-4746F30C4B8A}">
  <ds:schemaRefs>
    <ds:schemaRef ds:uri="c9155701-7324-43ba-bcae-b8d86fd719f0"/>
    <ds:schemaRef ds:uri="http://schemas.microsoft.com/office/infopath/2007/PartnerControls"/>
    <ds:schemaRef ds:uri="http://schemas.microsoft.com/office/2006/documentManagement/types"/>
    <ds:schemaRef ds:uri="http://www.w3.org/XML/1998/namespace"/>
    <ds:schemaRef ds:uri="http://purl.org/dc/dcmitype/"/>
    <ds:schemaRef ds:uri="34e59911-623b-4d42-a9bf-7345297eb4f9"/>
    <ds:schemaRef ds:uri="http://purl.org/dc/elements/1.1/"/>
    <ds:schemaRef ds:uri="http://purl.org/dc/term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4B00C211-0F35-4A7C-8EB1-D70B9192A681}">
  <ds:schemaRefs>
    <ds:schemaRef ds:uri="34e59911-623b-4d42-a9bf-7345297eb4f9"/>
    <ds:schemaRef ds:uri="c9155701-7324-43ba-bcae-b8d86fd719f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1257</Words>
  <Application>Microsoft Office PowerPoint</Application>
  <PresentationFormat>Widescreen</PresentationFormat>
  <Paragraphs>337</Paragraphs>
  <Slides>23</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Bernardo Marques</dc:creator>
  <cp:lastModifiedBy>João Gonçalves</cp:lastModifiedBy>
  <cp:revision>1</cp:revision>
  <dcterms:created xsi:type="dcterms:W3CDTF">2019-11-05T20:34:05Z</dcterms:created>
  <dcterms:modified xsi:type="dcterms:W3CDTF">2024-05-28T19:27:51Z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0x0101000643A2039014A74A82171A786927D584</vt:lpwstr>
  </property>
</Properties>
</file>